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0" r:id="rId3"/>
    <p:sldId id="282" r:id="rId4"/>
    <p:sldId id="293" r:id="rId5"/>
    <p:sldId id="292" r:id="rId6"/>
    <p:sldId id="308" r:id="rId7"/>
    <p:sldId id="294" r:id="rId8"/>
    <p:sldId id="278" r:id="rId9"/>
    <p:sldId id="289" r:id="rId10"/>
    <p:sldId id="284" r:id="rId11"/>
    <p:sldId id="288" r:id="rId12"/>
    <p:sldId id="295" r:id="rId13"/>
    <p:sldId id="273" r:id="rId14"/>
    <p:sldId id="275" r:id="rId15"/>
    <p:sldId id="301" r:id="rId16"/>
    <p:sldId id="297" r:id="rId17"/>
    <p:sldId id="298" r:id="rId1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">
          <p15:clr>
            <a:srgbClr val="A4A3A4"/>
          </p15:clr>
        </p15:guide>
        <p15:guide id="2" pos="2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00A8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1" autoAdjust="0"/>
    <p:restoredTop sz="94660"/>
  </p:normalViewPr>
  <p:slideViewPr>
    <p:cSldViewPr snapToGrid="0" showGuides="1">
      <p:cViewPr varScale="1">
        <p:scale>
          <a:sx n="208" d="100"/>
          <a:sy n="208" d="100"/>
        </p:scale>
        <p:origin x="876" y="108"/>
      </p:cViewPr>
      <p:guideLst>
        <p:guide orient="horz" pos="512"/>
        <p:guide pos="2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8D918-D550-443D-870D-D80FE1030F7A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A2F9-FEAD-4CE6-B056-C34740C00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5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 descr="ppt-Degrad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73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054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33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50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36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24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5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98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55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09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E2952-2F0C-44FF-8C2D-640EE4705965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8456D-F67A-4ECD-8367-385DFE7BAF95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 descr="ppt-Degrad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73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7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12" Type="http://schemas.openxmlformats.org/officeDocument/2006/relationships/image" Target="../media/image3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11" Type="http://schemas.openxmlformats.org/officeDocument/2006/relationships/image" Target="../media/image35.png"/><Relationship Id="rId5" Type="http://schemas.openxmlformats.org/officeDocument/2006/relationships/image" Target="../media/image58.png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7.pn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12" Type="http://schemas.openxmlformats.org/officeDocument/2006/relationships/image" Target="../media/image3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11" Type="http://schemas.openxmlformats.org/officeDocument/2006/relationships/image" Target="../media/image35.png"/><Relationship Id="rId5" Type="http://schemas.openxmlformats.org/officeDocument/2006/relationships/image" Target="../media/image58.png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11" Type="http://schemas.openxmlformats.org/officeDocument/2006/relationships/image" Target="../media/image66.png"/><Relationship Id="rId5" Type="http://schemas.openxmlformats.org/officeDocument/2006/relationships/image" Target="../media/image6.jpeg"/><Relationship Id="rId10" Type="http://schemas.openxmlformats.org/officeDocument/2006/relationships/image" Target="../media/image65.png"/><Relationship Id="rId4" Type="http://schemas.openxmlformats.org/officeDocument/2006/relationships/image" Target="../media/image5.jpe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17.jpeg"/><Relationship Id="rId21" Type="http://schemas.openxmlformats.org/officeDocument/2006/relationships/image" Target="../media/image38.png"/><Relationship Id="rId7" Type="http://schemas.openxmlformats.org/officeDocument/2006/relationships/image" Target="../media/image21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11" Type="http://schemas.openxmlformats.org/officeDocument/2006/relationships/image" Target="../media/image28.jpeg"/><Relationship Id="rId5" Type="http://schemas.openxmlformats.org/officeDocument/2006/relationships/image" Target="../media/image19.jpeg"/><Relationship Id="rId15" Type="http://schemas.openxmlformats.org/officeDocument/2006/relationships/image" Target="../media/image32.png"/><Relationship Id="rId10" Type="http://schemas.openxmlformats.org/officeDocument/2006/relationships/image" Target="../media/image24.jpeg"/><Relationship Id="rId19" Type="http://schemas.openxmlformats.org/officeDocument/2006/relationships/image" Target="../media/image36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31.jpe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34.png"/><Relationship Id="rId17" Type="http://schemas.openxmlformats.org/officeDocument/2006/relationships/image" Target="../media/image29.png"/><Relationship Id="rId2" Type="http://schemas.openxmlformats.org/officeDocument/2006/relationships/image" Target="../media/image17.jpeg"/><Relationship Id="rId16" Type="http://schemas.openxmlformats.org/officeDocument/2006/relationships/image" Target="../media/image3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33.png"/><Relationship Id="rId5" Type="http://schemas.openxmlformats.org/officeDocument/2006/relationships/image" Target="../media/image20.jpeg"/><Relationship Id="rId15" Type="http://schemas.openxmlformats.org/officeDocument/2006/relationships/image" Target="../media/image37.png"/><Relationship Id="rId10" Type="http://schemas.openxmlformats.org/officeDocument/2006/relationships/image" Target="../media/image40.png"/><Relationship Id="rId19" Type="http://schemas.openxmlformats.org/officeDocument/2006/relationships/image" Target="../media/image31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7971" y="1371456"/>
            <a:ext cx="8015620" cy="1102519"/>
          </a:xfrm>
        </p:spPr>
        <p:txBody>
          <a:bodyPr>
            <a:noAutofit/>
          </a:bodyPr>
          <a:lstStyle/>
          <a:p>
            <a:r>
              <a:rPr lang="en-US" sz="2400" dirty="0"/>
              <a:t>Mutual benefits of joint species distribution models and laboratory data for the understanding of community dynamics</a:t>
            </a:r>
            <a:br>
              <a:rPr lang="en-US" sz="2400" dirty="0"/>
            </a:br>
            <a:r>
              <a:rPr lang="en-US" sz="2400" dirty="0"/>
              <a:t>#</a:t>
            </a:r>
            <a:r>
              <a:rPr lang="en-US" sz="2400" dirty="0" err="1"/>
              <a:t>FruitFliesForEver</a:t>
            </a:r>
            <a:r>
              <a:rPr lang="en-US" sz="2400" dirty="0"/>
              <a:t>…</a:t>
            </a: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7971" y="2788056"/>
            <a:ext cx="3916757" cy="1816300"/>
          </a:xfrm>
        </p:spPr>
        <p:txBody>
          <a:bodyPr>
            <a:noAutofit/>
          </a:bodyPr>
          <a:lstStyle/>
          <a:p>
            <a:pPr algn="l"/>
            <a:r>
              <a:rPr lang="en-US" sz="1400" dirty="0"/>
              <a:t>Benoit </a:t>
            </a:r>
            <a:r>
              <a:rPr lang="en-US" sz="1400" dirty="0" err="1"/>
              <a:t>Facon</a:t>
            </a:r>
            <a:r>
              <a:rPr lang="en-US" sz="1400" dirty="0"/>
              <a:t>, INRAE, UMR CBGP, Montpellier</a:t>
            </a:r>
          </a:p>
          <a:p>
            <a:pPr algn="l"/>
            <a:r>
              <a:rPr lang="en-US" sz="1400" dirty="0" err="1"/>
              <a:t>Abir</a:t>
            </a:r>
            <a:r>
              <a:rPr lang="en-US" sz="1400" dirty="0"/>
              <a:t> </a:t>
            </a:r>
            <a:r>
              <a:rPr lang="en-US" sz="1400" dirty="0" err="1"/>
              <a:t>Hafsi</a:t>
            </a:r>
            <a:r>
              <a:rPr lang="en-US" sz="1400" dirty="0"/>
              <a:t>, post-doc, UMR PVBMT, St-Pierre</a:t>
            </a:r>
          </a:p>
          <a:p>
            <a:pPr algn="l"/>
            <a:r>
              <a:rPr lang="en-US" sz="1400" dirty="0"/>
              <a:t>Maud </a:t>
            </a:r>
            <a:r>
              <a:rPr lang="en-US" sz="1400" dirty="0" err="1"/>
              <a:t>Charlery</a:t>
            </a:r>
            <a:r>
              <a:rPr lang="en-US" sz="1400" dirty="0"/>
              <a:t> de la </a:t>
            </a:r>
            <a:r>
              <a:rPr lang="en-US" sz="1400" dirty="0" err="1"/>
              <a:t>Masselière</a:t>
            </a:r>
            <a:r>
              <a:rPr lang="en-US" sz="1400" dirty="0"/>
              <a:t>, </a:t>
            </a:r>
            <a:r>
              <a:rPr lang="en-US" sz="1400" dirty="0" err="1"/>
              <a:t>Excelsus</a:t>
            </a:r>
            <a:r>
              <a:rPr lang="en-US" sz="1400" dirty="0"/>
              <a:t> </a:t>
            </a:r>
            <a:r>
              <a:rPr lang="en-US" sz="1400" dirty="0" err="1"/>
              <a:t>Plongée</a:t>
            </a:r>
            <a:r>
              <a:rPr lang="en-US" sz="1400" dirty="0"/>
              <a:t> </a:t>
            </a:r>
          </a:p>
          <a:p>
            <a:pPr algn="l"/>
            <a:r>
              <a:rPr lang="en-US" sz="1400" dirty="0" err="1"/>
              <a:t>Stéphane</a:t>
            </a:r>
            <a:r>
              <a:rPr lang="en-US" sz="1400" dirty="0"/>
              <a:t> Robin, INRAE, </a:t>
            </a:r>
            <a:r>
              <a:rPr lang="en-US" sz="1400" dirty="0" err="1"/>
              <a:t>Labo</a:t>
            </a:r>
            <a:r>
              <a:rPr lang="en-US" sz="1400" dirty="0"/>
              <a:t> MMIP, Paris</a:t>
            </a:r>
          </a:p>
          <a:p>
            <a:pPr algn="l"/>
            <a:r>
              <a:rPr lang="en-US" sz="1400" dirty="0"/>
              <a:t>François </a:t>
            </a:r>
            <a:r>
              <a:rPr lang="en-US" sz="1400" dirty="0" err="1"/>
              <a:t>Massol</a:t>
            </a:r>
            <a:r>
              <a:rPr lang="en-US" sz="1400" dirty="0"/>
              <a:t>, CNRS, UMR 9017 CIIL, Lille</a:t>
            </a:r>
          </a:p>
          <a:p>
            <a:pPr algn="l"/>
            <a:r>
              <a:rPr lang="en-US" sz="1400" dirty="0" err="1"/>
              <a:t>Maxime</a:t>
            </a:r>
            <a:r>
              <a:rPr lang="en-US" sz="1400" dirty="0"/>
              <a:t> </a:t>
            </a:r>
            <a:r>
              <a:rPr lang="en-US" sz="1400" dirty="0" err="1"/>
              <a:t>Dubart</a:t>
            </a:r>
            <a:r>
              <a:rPr lang="en-US" sz="1400" dirty="0"/>
              <a:t>, post-doc, </a:t>
            </a:r>
            <a:r>
              <a:rPr lang="fr-FR" sz="1400" dirty="0"/>
              <a:t>UMR 8198 EEP Lille</a:t>
            </a:r>
            <a:endParaRPr lang="en-US" sz="1400" dirty="0"/>
          </a:p>
        </p:txBody>
      </p:sp>
      <p:pic>
        <p:nvPicPr>
          <p:cNvPr id="6" name="Image 5"/>
          <p:cNvPicPr/>
          <p:nvPr/>
        </p:nvPicPr>
        <p:blipFill>
          <a:blip r:embed="rId2" cstate="email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39" y="2496"/>
            <a:ext cx="2862318" cy="56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498" y="352997"/>
            <a:ext cx="1190691" cy="681540"/>
          </a:xfrm>
          <a:prstGeom prst="rect">
            <a:avLst/>
          </a:prstGeom>
          <a:effectLst/>
        </p:spPr>
      </p:pic>
      <p:pic>
        <p:nvPicPr>
          <p:cNvPr id="8" name="Picture 6" descr="LOGORR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9117" y="4476177"/>
            <a:ext cx="898922" cy="48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marianneimage00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666" y="4470222"/>
            <a:ext cx="914400" cy="52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LOGO_EUROPE_ENGAGE_REUNION_COULEUR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6498" y="4273770"/>
            <a:ext cx="1178719" cy="82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3315" y="4408783"/>
            <a:ext cx="428366" cy="643182"/>
          </a:xfrm>
          <a:prstGeom prst="rect">
            <a:avLst/>
          </a:prstGeom>
        </p:spPr>
      </p:pic>
      <p:pic>
        <p:nvPicPr>
          <p:cNvPr id="13" name="Picture 5" descr="UniversitéRéunion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6216" y="4518737"/>
            <a:ext cx="486452" cy="43964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28" y="4496948"/>
            <a:ext cx="1288495" cy="62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2788056"/>
            <a:ext cx="4449337" cy="134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Julien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Chiquet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 , INRAE,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Labo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 MMIP 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Enric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Frago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, INRAE, UMR CBGP, Montpellier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Frédéric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Chiroleu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, CIRAD, UMR PVBMT, St-Pierre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Pierre-François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Duyck</a:t>
            </a:r>
            <a:r>
              <a:rPr lang="en-US" sz="1400" dirty="0">
                <a:solidFill>
                  <a:schemeClr val="tx1">
                    <a:tint val="75000"/>
                  </a:schemeClr>
                </a:solidFill>
              </a:rPr>
              <a:t>, CIRAD, UMR PVBMT, </a:t>
            </a:r>
            <a:r>
              <a:rPr lang="en-US" sz="1400" dirty="0" err="1">
                <a:solidFill>
                  <a:schemeClr val="tx1">
                    <a:tint val="75000"/>
                  </a:schemeClr>
                </a:solidFill>
              </a:rPr>
              <a:t>Nouméa</a:t>
            </a:r>
            <a:endParaRPr lang="en-US" sz="1400" dirty="0">
              <a:solidFill>
                <a:schemeClr val="tx1">
                  <a:tint val="75000"/>
                </a:schemeClr>
              </a:solidFill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tx1">
                    <a:tint val="75000"/>
                  </a:schemeClr>
                </a:solidFill>
              </a:rPr>
              <a:t>Virginie</a:t>
            </a:r>
            <a:r>
              <a:rPr lang="en-US" sz="1400" b="1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tint val="75000"/>
                  </a:schemeClr>
                </a:solidFill>
              </a:rPr>
              <a:t>Ravigné</a:t>
            </a:r>
            <a:r>
              <a:rPr lang="en-US" sz="1400" b="1" dirty="0">
                <a:solidFill>
                  <a:schemeClr val="tx1">
                    <a:tint val="75000"/>
                  </a:schemeClr>
                </a:solidFill>
              </a:rPr>
              <a:t>, CIRAD, UMR PHIM, Montpellier</a:t>
            </a:r>
            <a:endParaRPr lang="fr-FR" sz="1400" b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" name="AutoShape 2" descr="Fichier:Logo-INRAE Transparent.svg — Wikipédia"/>
          <p:cNvSpPr>
            <a:spLocks noChangeAspect="1" noChangeArrowheads="1"/>
          </p:cNvSpPr>
          <p:nvPr/>
        </p:nvSpPr>
        <p:spPr bwMode="auto">
          <a:xfrm>
            <a:off x="155575" y="-479425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004" y="135216"/>
            <a:ext cx="1026724" cy="27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35" y="52007"/>
            <a:ext cx="774661" cy="77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171940" y="4518737"/>
            <a:ext cx="25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Projet ANR </a:t>
            </a:r>
            <a:r>
              <a:rPr lang="fr-FR" sz="1600" i="1" dirty="0" err="1">
                <a:solidFill>
                  <a:schemeClr val="tx2"/>
                </a:solidFill>
              </a:rPr>
              <a:t>Next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i="1" dirty="0" err="1">
                <a:solidFill>
                  <a:schemeClr val="tx2"/>
                </a:solidFill>
              </a:rPr>
              <a:t>Generation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i="1" dirty="0" err="1">
                <a:solidFill>
                  <a:schemeClr val="tx2"/>
                </a:solidFill>
              </a:rPr>
              <a:t>Biomonitoring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- D. Bohan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64439" y="740782"/>
            <a:ext cx="251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CESAB - GDR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TheoMoDiv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4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 err="1"/>
              <a:t>Modelling</a:t>
            </a:r>
            <a:r>
              <a:rPr lang="fr-FR" sz="2400" dirty="0"/>
              <a:t> joint </a:t>
            </a:r>
            <a:r>
              <a:rPr lang="fr-FR" sz="2400" dirty="0" err="1"/>
              <a:t>species</a:t>
            </a:r>
            <a:r>
              <a:rPr lang="fr-FR" sz="2400" dirty="0"/>
              <a:t> distributions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PLNmodels</a:t>
            </a:r>
            <a:endParaRPr lang="fr-FR" sz="2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182880" y="1104551"/>
            <a:ext cx="8961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Abundance</a:t>
            </a:r>
            <a:r>
              <a:rPr lang="fr-FR" sz="2000" dirty="0"/>
              <a:t> matrix</a:t>
            </a:r>
          </a:p>
          <a:p>
            <a:pPr algn="ctr"/>
            <a:r>
              <a:rPr lang="fr-FR" sz="2000" dirty="0"/>
              <a:t>~ </a:t>
            </a:r>
          </a:p>
          <a:p>
            <a:pPr algn="ctr"/>
            <a:r>
              <a:rPr lang="fr-FR" sz="2000" b="1" dirty="0">
                <a:latin typeface="Alex Brush" panose="02000400000000000000" pitchFamily="2" charset="0"/>
              </a:rPr>
              <a:t>Poisson</a:t>
            </a:r>
            <a:r>
              <a:rPr lang="fr-FR" sz="2000" dirty="0"/>
              <a:t>(</a:t>
            </a:r>
            <a:r>
              <a:rPr lang="fr-FR" sz="2000" dirty="0" err="1"/>
              <a:t>exp</a:t>
            </a:r>
            <a:r>
              <a:rPr lang="fr-FR" sz="2000" dirty="0"/>
              <a:t>(intercept + </a:t>
            </a:r>
            <a:r>
              <a:rPr lang="fr-FR" sz="2000" dirty="0" err="1"/>
              <a:t>covariates</a:t>
            </a:r>
            <a:r>
              <a:rPr lang="fr-FR" sz="2000" dirty="0"/>
              <a:t> + log(offset) + </a:t>
            </a:r>
            <a:r>
              <a:rPr lang="fr-FR" sz="2000" dirty="0" err="1"/>
              <a:t>residual</a:t>
            </a:r>
            <a:r>
              <a:rPr lang="fr-FR" sz="2000" dirty="0"/>
              <a:t> matrix))</a:t>
            </a:r>
          </a:p>
        </p:txBody>
      </p:sp>
      <p:sp>
        <p:nvSpPr>
          <p:cNvPr id="79" name="Flèche vers le bas 78"/>
          <p:cNvSpPr/>
          <p:nvPr/>
        </p:nvSpPr>
        <p:spPr>
          <a:xfrm>
            <a:off x="7315269" y="2159064"/>
            <a:ext cx="233382" cy="31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775871" y="2533644"/>
            <a:ext cx="2249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Residual</a:t>
            </a:r>
            <a:r>
              <a:rPr lang="fr-FR" dirty="0"/>
              <a:t> covariations not </a:t>
            </a:r>
            <a:r>
              <a:rPr lang="fr-FR" dirty="0" err="1"/>
              <a:t>explained</a:t>
            </a:r>
            <a:r>
              <a:rPr lang="fr-FR" dirty="0"/>
              <a:t> by </a:t>
            </a:r>
            <a:r>
              <a:rPr lang="fr-FR" dirty="0" err="1"/>
              <a:t>confounding</a:t>
            </a:r>
            <a:r>
              <a:rPr lang="fr-FR" dirty="0"/>
              <a:t> </a:t>
            </a:r>
            <a:r>
              <a:rPr lang="fr-FR" dirty="0" err="1"/>
              <a:t>factors</a:t>
            </a:r>
            <a:endParaRPr lang="fr-FR" dirty="0"/>
          </a:p>
        </p:txBody>
      </p:sp>
      <p:sp>
        <p:nvSpPr>
          <p:cNvPr id="81" name="Virage 80"/>
          <p:cNvSpPr/>
          <p:nvPr/>
        </p:nvSpPr>
        <p:spPr>
          <a:xfrm rot="10800000">
            <a:off x="7001096" y="3545130"/>
            <a:ext cx="547555" cy="400229"/>
          </a:xfrm>
          <a:prstGeom prst="bentArrow">
            <a:avLst>
              <a:gd name="adj1" fmla="val 3642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>
              <a:solidFill>
                <a:schemeClr val="tx1"/>
              </a:solidFill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5558071" y="362204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Sparsification</a:t>
            </a:r>
            <a:endParaRPr lang="fr-FR" dirty="0"/>
          </a:p>
        </p:txBody>
      </p:sp>
      <p:sp>
        <p:nvSpPr>
          <p:cNvPr id="83" name="Flèche vers le bas 82"/>
          <p:cNvSpPr/>
          <p:nvPr/>
        </p:nvSpPr>
        <p:spPr>
          <a:xfrm rot="5400000">
            <a:off x="5220852" y="3648639"/>
            <a:ext cx="233674" cy="316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>
              <a:solidFill>
                <a:schemeClr val="tx1"/>
              </a:solidFill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846137" y="3622044"/>
            <a:ext cx="427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 « « « </a:t>
            </a:r>
            <a:r>
              <a:rPr lang="fr-FR" dirty="0" err="1"/>
              <a:t>Significant</a:t>
            </a:r>
            <a:r>
              <a:rPr lang="fr-FR" dirty="0"/>
              <a:t>  » » » </a:t>
            </a:r>
            <a:r>
              <a:rPr lang="fr-FR" dirty="0" err="1"/>
              <a:t>residual</a:t>
            </a:r>
            <a:r>
              <a:rPr lang="fr-FR" dirty="0"/>
              <a:t> associations</a:t>
            </a: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901" y="95316"/>
            <a:ext cx="630566" cy="73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" name="ZoneTexte 2047"/>
          <p:cNvSpPr txBox="1"/>
          <p:nvPr/>
        </p:nvSpPr>
        <p:spPr>
          <a:xfrm>
            <a:off x="7548651" y="4881890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Chiquet et al. 2018,2019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8E50212-EA53-4D4F-A5A2-8A959E982C61}"/>
              </a:ext>
            </a:extLst>
          </p:cNvPr>
          <p:cNvSpPr txBox="1"/>
          <p:nvPr/>
        </p:nvSpPr>
        <p:spPr>
          <a:xfrm rot="21161569">
            <a:off x="121943" y="967458"/>
            <a:ext cx="22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! </a:t>
            </a:r>
            <a:r>
              <a:rPr lang="fr-FR" dirty="0" err="1"/>
              <a:t>Phenomenological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128790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8541"/>
          </a:xfrm>
        </p:spPr>
        <p:txBody>
          <a:bodyPr>
            <a:noAutofit/>
          </a:bodyPr>
          <a:lstStyle/>
          <a:p>
            <a:r>
              <a:rPr lang="fr-FR" sz="2400" dirty="0" err="1"/>
              <a:t>Get</a:t>
            </a:r>
            <a:r>
              <a:rPr lang="fr-FR" sz="2400" dirty="0"/>
              <a:t> insights </a:t>
            </a:r>
            <a:r>
              <a:rPr lang="fr-FR" sz="2400" dirty="0" err="1"/>
              <a:t>into</a:t>
            </a:r>
            <a:r>
              <a:rPr lang="fr-FR" sz="2400" dirty="0"/>
              <a:t> the relative importance of niche </a:t>
            </a:r>
            <a:r>
              <a:rPr lang="fr-FR" sz="2400" dirty="0" err="1"/>
              <a:t>factors</a:t>
            </a:r>
            <a:r>
              <a:rPr lang="fr-FR" sz="2400" dirty="0"/>
              <a:t> vs </a:t>
            </a:r>
            <a:r>
              <a:rPr lang="fr-FR" sz="2400" dirty="0" err="1"/>
              <a:t>species</a:t>
            </a:r>
            <a:r>
              <a:rPr lang="fr-FR" sz="2400" dirty="0"/>
              <a:t> interactions for </a:t>
            </a:r>
            <a:r>
              <a:rPr lang="fr-FR" sz="2400" dirty="0" err="1"/>
              <a:t>abundances</a:t>
            </a:r>
            <a:endParaRPr lang="fr-FR" sz="2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0008" y="1074624"/>
            <a:ext cx="543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Are niche </a:t>
            </a:r>
            <a:r>
              <a:rPr lang="fr-FR" b="1" dirty="0" err="1"/>
              <a:t>factors</a:t>
            </a:r>
            <a:r>
              <a:rPr lang="fr-FR" b="1" dirty="0"/>
              <a:t> </a:t>
            </a:r>
            <a:r>
              <a:rPr lang="fr-FR" b="1" dirty="0" err="1"/>
              <a:t>sufficient</a:t>
            </a:r>
            <a:r>
              <a:rPr lang="fr-FR" b="1" dirty="0"/>
              <a:t> to </a:t>
            </a:r>
            <a:r>
              <a:rPr lang="fr-FR" b="1" dirty="0" err="1"/>
              <a:t>explain</a:t>
            </a:r>
            <a:r>
              <a:rPr lang="fr-FR" b="1" dirty="0"/>
              <a:t> </a:t>
            </a:r>
            <a:r>
              <a:rPr lang="fr-FR" b="1" dirty="0" err="1"/>
              <a:t>abundances</a:t>
            </a:r>
            <a:r>
              <a:rPr lang="fr-FR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Compare PLN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63264" y="1634108"/>
            <a:ext cx="199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Eco-</a:t>
            </a:r>
            <a:r>
              <a:rPr lang="fr-FR" dirty="0" err="1"/>
              <a:t>climatic</a:t>
            </a:r>
            <a:r>
              <a:rPr lang="fr-FR" dirty="0"/>
              <a:t> </a:t>
            </a:r>
            <a:r>
              <a:rPr lang="fr-FR" dirty="0" err="1"/>
              <a:t>factors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063264" y="2016140"/>
            <a:ext cx="1239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Host plants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003800" y="1634108"/>
            <a:ext cx="196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Full </a:t>
            </a:r>
            <a:r>
              <a:rPr lang="fr-FR" dirty="0" err="1"/>
              <a:t>residual</a:t>
            </a:r>
            <a:r>
              <a:rPr lang="fr-FR" dirty="0"/>
              <a:t> matrix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003800" y="2003440"/>
            <a:ext cx="16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Diagonal matrix</a:t>
            </a:r>
          </a:p>
        </p:txBody>
      </p:sp>
      <p:sp>
        <p:nvSpPr>
          <p:cNvPr id="7" name="Croix 6"/>
          <p:cNvSpPr/>
          <p:nvPr/>
        </p:nvSpPr>
        <p:spPr>
          <a:xfrm rot="2675615">
            <a:off x="4008686" y="1690916"/>
            <a:ext cx="650306" cy="650449"/>
          </a:xfrm>
          <a:prstGeom prst="plus">
            <a:avLst>
              <a:gd name="adj" fmla="val 42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31419" y="2541572"/>
            <a:ext cx="881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b="1" dirty="0" err="1"/>
              <a:t>Does</a:t>
            </a:r>
            <a:r>
              <a:rPr lang="fr-FR" b="1" dirty="0"/>
              <a:t> the </a:t>
            </a:r>
            <a:r>
              <a:rPr lang="fr-FR" b="1" dirty="0" err="1"/>
              <a:t>residual</a:t>
            </a:r>
            <a:r>
              <a:rPr lang="fr-FR" b="1" dirty="0"/>
              <a:t> matrix </a:t>
            </a:r>
            <a:r>
              <a:rPr lang="fr-FR" b="1" dirty="0" err="1"/>
              <a:t>contains</a:t>
            </a:r>
            <a:r>
              <a:rPr lang="fr-FR" b="1" dirty="0"/>
              <a:t> traces of </a:t>
            </a:r>
            <a:r>
              <a:rPr lang="fr-FR" b="1" dirty="0" err="1"/>
              <a:t>potential</a:t>
            </a:r>
            <a:r>
              <a:rPr lang="fr-FR" b="1" dirty="0"/>
              <a:t> interactions?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Have a look at the </a:t>
            </a:r>
            <a:r>
              <a:rPr lang="fr-FR" dirty="0" err="1"/>
              <a:t>residual</a:t>
            </a:r>
            <a:r>
              <a:rPr lang="fr-FR" dirty="0"/>
              <a:t> matrix of the best du meilleur model PLN (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sparsification</a:t>
            </a:r>
            <a:r>
              <a:rPr lang="fr-FR" dirty="0"/>
              <a:t>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31419" y="3484398"/>
            <a:ext cx="697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b="1" dirty="0"/>
              <a:t>Do </a:t>
            </a:r>
            <a:r>
              <a:rPr lang="fr-FR" b="1" dirty="0" err="1"/>
              <a:t>fly</a:t>
            </a:r>
            <a:r>
              <a:rPr lang="fr-FR" b="1" dirty="0"/>
              <a:t> </a:t>
            </a:r>
            <a:r>
              <a:rPr lang="fr-FR" b="1" dirty="0" err="1"/>
              <a:t>species</a:t>
            </a:r>
            <a:r>
              <a:rPr lang="fr-FR" b="1" dirty="0"/>
              <a:t> </a:t>
            </a:r>
            <a:r>
              <a:rPr lang="fr-FR" b="1" dirty="0" err="1"/>
              <a:t>distribute</a:t>
            </a:r>
            <a:r>
              <a:rPr lang="fr-FR" b="1" dirty="0"/>
              <a:t> as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</a:t>
            </a:r>
            <a:r>
              <a:rPr lang="fr-FR" b="1" dirty="0" err="1"/>
              <a:t>their</a:t>
            </a:r>
            <a:r>
              <a:rPr lang="fr-FR" b="1" dirty="0"/>
              <a:t> </a:t>
            </a:r>
            <a:r>
              <a:rPr lang="fr-FR" b="1" dirty="0" err="1"/>
              <a:t>fundamental</a:t>
            </a:r>
            <a:r>
              <a:rPr lang="fr-FR" b="1" dirty="0"/>
              <a:t> niche?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Compare </a:t>
            </a:r>
            <a:r>
              <a:rPr lang="fr-FR" dirty="0" err="1"/>
              <a:t>realised</a:t>
            </a:r>
            <a:r>
              <a:rPr lang="fr-FR" dirty="0"/>
              <a:t> vs. </a:t>
            </a:r>
            <a:r>
              <a:rPr lang="fr-FR" dirty="0" err="1"/>
              <a:t>fundamental</a:t>
            </a:r>
            <a:r>
              <a:rPr lang="fr-FR" dirty="0"/>
              <a:t> niches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63264" y="4161078"/>
            <a:ext cx="2873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Abundances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/>
              <a:t>Regression</a:t>
            </a:r>
            <a:r>
              <a:rPr lang="fr-FR" dirty="0"/>
              <a:t> coefficients = </a:t>
            </a:r>
            <a:r>
              <a:rPr lang="fr-FR" dirty="0" err="1"/>
              <a:t>responses</a:t>
            </a:r>
            <a:r>
              <a:rPr lang="fr-FR" dirty="0"/>
              <a:t> of </a:t>
            </a:r>
            <a:r>
              <a:rPr lang="fr-FR" dirty="0" err="1"/>
              <a:t>abundances</a:t>
            </a:r>
            <a:r>
              <a:rPr lang="fr-FR" dirty="0"/>
              <a:t> to host plants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957929" y="4326220"/>
            <a:ext cx="29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Laboratory</a:t>
            </a:r>
            <a:r>
              <a:rPr lang="fr-FR" dirty="0"/>
              <a:t> fitness </a:t>
            </a:r>
            <a:r>
              <a:rPr lang="fr-FR" dirty="0" err="1"/>
              <a:t>measures</a:t>
            </a:r>
            <a:endParaRPr lang="fr-FR" dirty="0"/>
          </a:p>
        </p:txBody>
      </p:sp>
      <p:sp>
        <p:nvSpPr>
          <p:cNvPr id="8" name="Double flèche horizontale 7"/>
          <p:cNvSpPr/>
          <p:nvPr/>
        </p:nvSpPr>
        <p:spPr>
          <a:xfrm>
            <a:off x="3994382" y="4444122"/>
            <a:ext cx="678914" cy="1786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82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81666" y="11868"/>
            <a:ext cx="8229600" cy="748541"/>
          </a:xfrm>
        </p:spPr>
        <p:txBody>
          <a:bodyPr>
            <a:noAutofit/>
          </a:bodyPr>
          <a:lstStyle/>
          <a:p>
            <a:r>
              <a:rPr lang="fr-FR" sz="2400" dirty="0"/>
              <a:t>1. </a:t>
            </a:r>
            <a:r>
              <a:rPr lang="fr-FR" sz="2400" b="1" dirty="0"/>
              <a:t>Are niche </a:t>
            </a:r>
            <a:r>
              <a:rPr lang="fr-FR" sz="2400" b="1" dirty="0" err="1"/>
              <a:t>factors</a:t>
            </a:r>
            <a:r>
              <a:rPr lang="fr-FR" sz="2400" b="1" dirty="0"/>
              <a:t> </a:t>
            </a:r>
            <a:r>
              <a:rPr lang="fr-FR" sz="2400" b="1" dirty="0" err="1"/>
              <a:t>sufficient</a:t>
            </a:r>
            <a:r>
              <a:rPr lang="fr-FR" sz="2400" b="1" dirty="0"/>
              <a:t> to </a:t>
            </a:r>
            <a:r>
              <a:rPr lang="fr-FR" sz="2400" b="1" dirty="0" err="1"/>
              <a:t>explain</a:t>
            </a:r>
            <a:r>
              <a:rPr lang="fr-FR" sz="2400" b="1" dirty="0"/>
              <a:t> </a:t>
            </a:r>
            <a:r>
              <a:rPr lang="fr-FR" sz="2400" b="1" dirty="0" err="1"/>
              <a:t>abundances</a:t>
            </a:r>
            <a:r>
              <a:rPr lang="fr-FR" sz="2400" b="1" dirty="0"/>
              <a:t>?</a:t>
            </a:r>
            <a:br>
              <a:rPr lang="fr-FR" sz="2400" b="1" dirty="0"/>
            </a:br>
            <a:r>
              <a:rPr lang="fr-FR" sz="2400" dirty="0"/>
              <a:t>Model </a:t>
            </a:r>
            <a:r>
              <a:rPr lang="fr-FR" sz="2400" dirty="0" err="1"/>
              <a:t>selection</a:t>
            </a:r>
            <a:endParaRPr lang="fr-FR" sz="2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642077"/>
            <a:ext cx="5257800" cy="198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80779" y="3894223"/>
            <a:ext cx="869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The best model </a:t>
            </a:r>
            <a:r>
              <a:rPr lang="fr-FR" sz="1600" dirty="0" err="1"/>
              <a:t>takes</a:t>
            </a:r>
            <a:r>
              <a:rPr lang="fr-FR" sz="1600" dirty="0"/>
              <a:t> plant + </a:t>
            </a:r>
            <a:r>
              <a:rPr lang="fr-FR" sz="1600" dirty="0" err="1"/>
              <a:t>eco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Full </a:t>
            </a:r>
            <a:r>
              <a:rPr lang="fr-FR" sz="1600" dirty="0" err="1"/>
              <a:t>residual</a:t>
            </a:r>
            <a:r>
              <a:rPr lang="fr-FR" sz="1600" dirty="0"/>
              <a:t> matrix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slightly</a:t>
            </a:r>
            <a:r>
              <a:rPr lang="fr-FR" sz="1600" dirty="0"/>
              <a:t> </a:t>
            </a: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than</a:t>
            </a:r>
            <a:r>
              <a:rPr lang="fr-FR" sz="1600" dirty="0"/>
              <a:t> diagonal matrix but 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does</a:t>
            </a:r>
            <a:r>
              <a:rPr lang="fr-FR" sz="1600" dirty="0"/>
              <a:t> not </a:t>
            </a:r>
            <a:r>
              <a:rPr lang="fr-FR" sz="1600" dirty="0" err="1"/>
              <a:t>hold</a:t>
            </a:r>
            <a:r>
              <a:rPr lang="fr-FR" sz="1600" dirty="0"/>
              <a:t> on </a:t>
            </a:r>
            <a:r>
              <a:rPr lang="fr-FR" sz="1600" dirty="0" err="1"/>
              <a:t>bootstraped</a:t>
            </a:r>
            <a:r>
              <a:rPr lang="fr-FR" sz="1600" dirty="0"/>
              <a:t> </a:t>
            </a:r>
            <a:r>
              <a:rPr lang="fr-FR" sz="1600" dirty="0" err="1"/>
              <a:t>datasets</a:t>
            </a:r>
            <a:r>
              <a:rPr lang="fr-FR" sz="1600" dirty="0"/>
              <a:t> (= non </a:t>
            </a:r>
            <a:r>
              <a:rPr lang="fr-FR" sz="1600" dirty="0" err="1"/>
              <a:t>significant</a:t>
            </a:r>
            <a:r>
              <a:rPr lang="fr-FR" sz="1600" dirty="0"/>
              <a:t>)</a:t>
            </a:r>
          </a:p>
        </p:txBody>
      </p:sp>
      <p:pic>
        <p:nvPicPr>
          <p:cNvPr id="22" name="Image 21" descr="D:\MesDonnees\NGB_science\MDF Facon_et_al\Manuscrit\Resoumission PCI Ecology\simus-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42078"/>
            <a:ext cx="2981325" cy="20205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175419" y="1284609"/>
            <a:ext cx="2803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BIC distributions for 50 </a:t>
            </a:r>
            <a:r>
              <a:rPr lang="fr-FR" sz="1100" dirty="0" err="1"/>
              <a:t>bootstraped</a:t>
            </a:r>
            <a:r>
              <a:rPr lang="fr-FR" sz="1100" dirty="0"/>
              <a:t> </a:t>
            </a:r>
            <a:r>
              <a:rPr lang="fr-FR" sz="1100" dirty="0" err="1"/>
              <a:t>datasets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89429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6258756" y="3342068"/>
            <a:ext cx="2331451" cy="180143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sz="2400" b="1" dirty="0" err="1"/>
              <a:t>Does</a:t>
            </a:r>
            <a:r>
              <a:rPr lang="fr-FR" sz="2400" b="1" dirty="0"/>
              <a:t> the </a:t>
            </a:r>
            <a:r>
              <a:rPr lang="fr-FR" sz="2400" b="1" dirty="0" err="1"/>
              <a:t>residual</a:t>
            </a:r>
            <a:r>
              <a:rPr lang="fr-FR" sz="2400" b="1" dirty="0"/>
              <a:t> matrix </a:t>
            </a:r>
            <a:r>
              <a:rPr lang="fr-FR" sz="2400" b="1" dirty="0" err="1"/>
              <a:t>contains</a:t>
            </a:r>
            <a:r>
              <a:rPr lang="fr-FR" sz="2400" b="1" dirty="0"/>
              <a:t> traces of </a:t>
            </a:r>
            <a:r>
              <a:rPr lang="fr-FR" sz="2400" b="1" dirty="0" err="1"/>
              <a:t>potential</a:t>
            </a:r>
            <a:r>
              <a:rPr lang="fr-FR" sz="2400" b="1" dirty="0"/>
              <a:t> interactions?  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5796136" y="1192259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Very </a:t>
            </a:r>
            <a:r>
              <a:rPr lang="fr-FR" sz="1600" dirty="0" err="1"/>
              <a:t>small</a:t>
            </a:r>
            <a:r>
              <a:rPr lang="fr-FR" sz="1600" dirty="0"/>
              <a:t> </a:t>
            </a:r>
            <a:r>
              <a:rPr lang="fr-FR" sz="1600" dirty="0" err="1"/>
              <a:t>residual</a:t>
            </a:r>
            <a:r>
              <a:rPr lang="fr-FR" sz="1600" dirty="0"/>
              <a:t> covariations once host plants are </a:t>
            </a:r>
            <a:r>
              <a:rPr lang="fr-FR" sz="1600" dirty="0" err="1"/>
              <a:t>accounted</a:t>
            </a:r>
            <a:r>
              <a:rPr lang="fr-FR" sz="1600" dirty="0"/>
              <a:t> for</a:t>
            </a:r>
          </a:p>
        </p:txBody>
      </p:sp>
      <p:pic>
        <p:nvPicPr>
          <p:cNvPr id="39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3688" y="1336709"/>
            <a:ext cx="3757295" cy="3113405"/>
          </a:xfrm>
          <a:prstGeom prst="rect">
            <a:avLst/>
          </a:prstGeom>
          <a:ln/>
        </p:spPr>
      </p:pic>
      <p:sp>
        <p:nvSpPr>
          <p:cNvPr id="2" name="ZoneTexte 1"/>
          <p:cNvSpPr txBox="1"/>
          <p:nvPr/>
        </p:nvSpPr>
        <p:spPr>
          <a:xfrm>
            <a:off x="2997856" y="1239301"/>
            <a:ext cx="878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No </a:t>
            </a:r>
            <a:r>
              <a:rPr lang="fr-FR" sz="1050" dirty="0" err="1"/>
              <a:t>covariate</a:t>
            </a:r>
            <a:endParaRPr lang="fr-FR" sz="1050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2580" y="1246114"/>
            <a:ext cx="12704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ECO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930980" y="2704861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PLANT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296689" y="2704861"/>
            <a:ext cx="862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ECO + PLANT</a:t>
            </a:r>
          </a:p>
        </p:txBody>
      </p:sp>
      <p:sp>
        <p:nvSpPr>
          <p:cNvPr id="3" name="Ellipse 2"/>
          <p:cNvSpPr/>
          <p:nvPr/>
        </p:nvSpPr>
        <p:spPr>
          <a:xfrm>
            <a:off x="5186676" y="3712973"/>
            <a:ext cx="360040" cy="2160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5742130" y="2023256"/>
            <a:ext cx="31323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Weak but </a:t>
            </a:r>
            <a:r>
              <a:rPr lang="fr-FR" sz="1600" dirty="0" err="1"/>
              <a:t>significant</a:t>
            </a:r>
            <a:r>
              <a:rPr lang="fr-FR" sz="1600" dirty="0"/>
              <a:t> </a:t>
            </a:r>
            <a:r>
              <a:rPr lang="fr-FR" sz="1600" dirty="0" err="1"/>
              <a:t>negative</a:t>
            </a:r>
            <a:r>
              <a:rPr lang="fr-FR" sz="1600" dirty="0"/>
              <a:t> </a:t>
            </a:r>
            <a:r>
              <a:rPr lang="fr-FR" sz="1600" dirty="0" err="1"/>
              <a:t>residual</a:t>
            </a:r>
            <a:r>
              <a:rPr lang="fr-FR" sz="1600" dirty="0"/>
              <a:t> covariations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specialists</a:t>
            </a:r>
            <a:r>
              <a:rPr lang="fr-FR" sz="1600" dirty="0"/>
              <a:t> of </a:t>
            </a:r>
            <a:r>
              <a:rPr lang="fr-FR" sz="1600" dirty="0" err="1"/>
              <a:t>Cucurbitaceae</a:t>
            </a:r>
            <a:r>
              <a:rPr lang="fr-FR" sz="1600" dirty="0"/>
              <a:t> and </a:t>
            </a:r>
            <a:r>
              <a:rPr lang="fr-FR" sz="1600" dirty="0" err="1"/>
              <a:t>between</a:t>
            </a:r>
            <a:r>
              <a:rPr lang="fr-FR" sz="1600" dirty="0"/>
              <a:t> the </a:t>
            </a:r>
            <a:r>
              <a:rPr lang="fr-FR" sz="1600" dirty="0" err="1"/>
              <a:t>most</a:t>
            </a:r>
            <a:r>
              <a:rPr lang="fr-FR" sz="1600" dirty="0"/>
              <a:t> </a:t>
            </a:r>
            <a:r>
              <a:rPr lang="fr-FR" sz="1600" dirty="0" err="1"/>
              <a:t>abundant</a:t>
            </a:r>
            <a:r>
              <a:rPr lang="fr-FR" sz="1600" dirty="0"/>
              <a:t> </a:t>
            </a:r>
            <a:r>
              <a:rPr lang="fr-FR" sz="1600" dirty="0" err="1"/>
              <a:t>generalists</a:t>
            </a:r>
            <a:endParaRPr lang="fr-FR" sz="1600" dirty="0"/>
          </a:p>
        </p:txBody>
      </p:sp>
      <p:cxnSp>
        <p:nvCxnSpPr>
          <p:cNvPr id="50" name="Connecteur droit avec flèche 49"/>
          <p:cNvCxnSpPr>
            <a:stCxn id="48" idx="1"/>
            <a:endCxn id="3" idx="7"/>
          </p:cNvCxnSpPr>
          <p:nvPr/>
        </p:nvCxnSpPr>
        <p:spPr>
          <a:xfrm flipH="1">
            <a:off x="5493989" y="2684976"/>
            <a:ext cx="248141" cy="105963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Accolade ouvrante 54"/>
          <p:cNvSpPr/>
          <p:nvPr/>
        </p:nvSpPr>
        <p:spPr>
          <a:xfrm>
            <a:off x="1612565" y="1526311"/>
            <a:ext cx="151123" cy="530478"/>
          </a:xfrm>
          <a:prstGeom prst="leftBrace">
            <a:avLst/>
          </a:prstGeom>
          <a:ln w="12700">
            <a:solidFill>
              <a:srgbClr val="00A84C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ccolade ouvrante 55"/>
          <p:cNvSpPr/>
          <p:nvPr/>
        </p:nvSpPr>
        <p:spPr>
          <a:xfrm>
            <a:off x="1612565" y="2304844"/>
            <a:ext cx="151123" cy="431833"/>
          </a:xfrm>
          <a:prstGeom prst="leftBrace">
            <a:avLst/>
          </a:prstGeom>
          <a:ln w="12700">
            <a:solidFill>
              <a:srgbClr val="F7964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02471" y="1624741"/>
            <a:ext cx="108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A84C"/>
                </a:solidFill>
              </a:rPr>
              <a:t>Généralistes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314440" y="2257573"/>
            <a:ext cx="137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rgbClr val="F79646"/>
                </a:solidFill>
              </a:rPr>
              <a:t>Spécialistes des Cucurbitaceae</a:t>
            </a:r>
          </a:p>
        </p:txBody>
      </p:sp>
      <p:sp>
        <p:nvSpPr>
          <p:cNvPr id="62" name="Rectangle 61"/>
          <p:cNvSpPr/>
          <p:nvPr/>
        </p:nvSpPr>
        <p:spPr>
          <a:xfrm rot="5400000">
            <a:off x="2029642" y="3423370"/>
            <a:ext cx="504056" cy="1083266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 rot="5400000">
            <a:off x="1964753" y="2712782"/>
            <a:ext cx="636800" cy="1080300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 rot="5400000">
            <a:off x="2029642" y="1961988"/>
            <a:ext cx="504056" cy="1083266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 rot="5400000">
            <a:off x="1964753" y="1251400"/>
            <a:ext cx="636800" cy="1080300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864190" y="4450115"/>
            <a:ext cx="96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Covariances négatives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556056" y="4450114"/>
            <a:ext cx="9580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/>
              <a:t>Covariances positives</a:t>
            </a:r>
          </a:p>
        </p:txBody>
      </p:sp>
    </p:spTree>
    <p:extLst>
      <p:ext uri="{BB962C8B-B14F-4D97-AF65-F5344CB8AC3E}">
        <p14:creationId xmlns:p14="http://schemas.microsoft.com/office/powerpoint/2010/main" val="360376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35" y="2899517"/>
            <a:ext cx="203374" cy="20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72" y="2809336"/>
            <a:ext cx="204581" cy="17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45" y="702196"/>
            <a:ext cx="373883" cy="37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71" y="2627816"/>
            <a:ext cx="164164" cy="16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5876" y="2450421"/>
            <a:ext cx="193896" cy="17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55575" y="0"/>
            <a:ext cx="8988425" cy="611808"/>
          </a:xfrm>
        </p:spPr>
        <p:txBody>
          <a:bodyPr>
            <a:noAutofit/>
          </a:bodyPr>
          <a:lstStyle/>
          <a:p>
            <a:r>
              <a:rPr lang="fr-FR" sz="2000" dirty="0"/>
              <a:t>3. </a:t>
            </a:r>
            <a:r>
              <a:rPr lang="fr-FR" sz="2000" b="1" dirty="0"/>
              <a:t>Do </a:t>
            </a:r>
            <a:r>
              <a:rPr lang="fr-FR" sz="2000" b="1" dirty="0" err="1"/>
              <a:t>fly</a:t>
            </a:r>
            <a:r>
              <a:rPr lang="fr-FR" sz="2000" b="1" dirty="0"/>
              <a:t> </a:t>
            </a:r>
            <a:r>
              <a:rPr lang="fr-FR" sz="2000" b="1" dirty="0" err="1"/>
              <a:t>species</a:t>
            </a:r>
            <a:r>
              <a:rPr lang="fr-FR" sz="2000" b="1" dirty="0"/>
              <a:t> </a:t>
            </a:r>
            <a:r>
              <a:rPr lang="fr-FR" sz="2000" b="1" dirty="0" err="1"/>
              <a:t>distribute</a:t>
            </a:r>
            <a:r>
              <a:rPr lang="fr-FR" sz="2000" b="1" dirty="0"/>
              <a:t> as </a:t>
            </a:r>
            <a:r>
              <a:rPr lang="fr-FR" sz="2000" b="1" dirty="0" err="1"/>
              <a:t>expected</a:t>
            </a:r>
            <a:r>
              <a:rPr lang="fr-FR" sz="2000" b="1" dirty="0"/>
              <a:t> </a:t>
            </a:r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/>
              <a:t>their</a:t>
            </a:r>
            <a:r>
              <a:rPr lang="fr-FR" sz="2000" b="1" dirty="0"/>
              <a:t> </a:t>
            </a:r>
            <a:r>
              <a:rPr lang="fr-FR" sz="2000" b="1" dirty="0" err="1"/>
              <a:t>fundamental</a:t>
            </a:r>
            <a:r>
              <a:rPr lang="fr-FR" sz="2000" b="1" dirty="0"/>
              <a:t> niche?</a:t>
            </a:r>
            <a:br>
              <a:rPr lang="fr-FR" sz="2000" b="1" dirty="0"/>
            </a:br>
            <a:endParaRPr lang="fr-FR" sz="20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5669348" y="2309970"/>
            <a:ext cx="310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Looks like </a:t>
            </a:r>
            <a:r>
              <a:rPr lang="fr-FR" dirty="0" err="1"/>
              <a:t>competitive</a:t>
            </a:r>
            <a:r>
              <a:rPr lang="fr-FR" dirty="0"/>
              <a:t> exclusion of </a:t>
            </a:r>
            <a:r>
              <a:rPr lang="fr-FR" dirty="0" err="1"/>
              <a:t>generalists</a:t>
            </a:r>
            <a:r>
              <a:rPr lang="fr-FR" dirty="0"/>
              <a:t> by </a:t>
            </a:r>
            <a:r>
              <a:rPr lang="fr-FR" dirty="0" err="1"/>
              <a:t>specialists</a:t>
            </a:r>
            <a:r>
              <a:rPr lang="fr-FR" dirty="0"/>
              <a:t> on </a:t>
            </a:r>
            <a:r>
              <a:rPr lang="fr-FR" dirty="0" err="1"/>
              <a:t>Cucurbitaceae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251520" y="535606"/>
            <a:ext cx="3809622" cy="4552952"/>
            <a:chOff x="395536" y="421306"/>
            <a:chExt cx="3809622" cy="4552952"/>
          </a:xfrm>
        </p:grpSpPr>
        <p:pic>
          <p:nvPicPr>
            <p:cNvPr id="7" name="image5.png"/>
            <p:cNvPicPr/>
            <p:nvPr/>
          </p:nvPicPr>
          <p:blipFill rotWithShape="1">
            <a:blip r:embed="rId7"/>
            <a:srcRect r="33869"/>
            <a:stretch/>
          </p:blipFill>
          <p:spPr>
            <a:xfrm>
              <a:off x="395536" y="497508"/>
              <a:ext cx="3809622" cy="4476750"/>
            </a:xfrm>
            <a:prstGeom prst="rect">
              <a:avLst/>
            </a:prstGeom>
            <a:ln/>
          </p:spPr>
        </p:pic>
        <p:sp>
          <p:nvSpPr>
            <p:cNvPr id="2" name="Rectangle 1"/>
            <p:cNvSpPr/>
            <p:nvPr/>
          </p:nvSpPr>
          <p:spPr>
            <a:xfrm>
              <a:off x="395536" y="421306"/>
              <a:ext cx="288032" cy="25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044760" y="3647273"/>
            <a:ext cx="288032" cy="1224137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944544" y="3647273"/>
            <a:ext cx="288032" cy="1224137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379951" y="3650625"/>
            <a:ext cx="508949" cy="1220785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65325" y="3650625"/>
            <a:ext cx="508949" cy="1220785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>
            <a:off x="395536" y="2415259"/>
            <a:ext cx="40249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00874" y="3226241"/>
            <a:ext cx="40195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19872" y="2383289"/>
            <a:ext cx="631864" cy="933787"/>
          </a:xfrm>
          <a:prstGeom prst="ellipse">
            <a:avLst/>
          </a:prstGeom>
          <a:noFill/>
          <a:ln>
            <a:solidFill>
              <a:srgbClr val="00A84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33" y="3269431"/>
            <a:ext cx="208169" cy="18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08990" y="3351793"/>
            <a:ext cx="211037" cy="21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'Agrumes Clémentine Alimentaire - Photo gratuite sur Pixabay"/>
          <p:cNvSpPr>
            <a:spLocks noChangeAspect="1" noChangeArrowheads="1"/>
          </p:cNvSpPr>
          <p:nvPr/>
        </p:nvSpPr>
        <p:spPr bwMode="auto">
          <a:xfrm>
            <a:off x="155575" y="-830263"/>
            <a:ext cx="260985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61" y="2042909"/>
            <a:ext cx="436999" cy="2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H="1">
            <a:off x="4051736" y="2733676"/>
            <a:ext cx="1592319" cy="106697"/>
          </a:xfrm>
          <a:prstGeom prst="straightConnector1">
            <a:avLst/>
          </a:prstGeom>
          <a:ln w="19050">
            <a:solidFill>
              <a:srgbClr val="00A84C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92" y="1076079"/>
            <a:ext cx="284812" cy="2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1" y="1798326"/>
            <a:ext cx="280653" cy="28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74" y="1378345"/>
            <a:ext cx="446199" cy="3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9" descr="Field Pumpkin Clip Art Cucurbita Maxima, PNG, 665x700px, Pumpkin, Calabaza,  Crookneck Squash, Cucurbita, Cucurbita Maxima Download"/>
          <p:cNvSpPr>
            <a:spLocks noChangeAspect="1" noChangeArrowheads="1"/>
          </p:cNvSpPr>
          <p:nvPr/>
        </p:nvSpPr>
        <p:spPr bwMode="auto">
          <a:xfrm>
            <a:off x="155575" y="-822325"/>
            <a:ext cx="2009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150069" y="1887708"/>
            <a:ext cx="17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Mostly</a:t>
            </a:r>
            <a:r>
              <a:rPr lang="fr-FR" dirty="0"/>
              <a:t> yes, but…</a:t>
            </a:r>
          </a:p>
        </p:txBody>
      </p:sp>
    </p:spTree>
    <p:extLst>
      <p:ext uri="{BB962C8B-B14F-4D97-AF65-F5344CB8AC3E}">
        <p14:creationId xmlns:p14="http://schemas.microsoft.com/office/powerpoint/2010/main" val="327496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435" y="2899517"/>
            <a:ext cx="203374" cy="20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72" y="2809336"/>
            <a:ext cx="204581" cy="17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45" y="702196"/>
            <a:ext cx="373883" cy="37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71" y="2627816"/>
            <a:ext cx="164164" cy="16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5876" y="2450421"/>
            <a:ext cx="193896" cy="17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55575" y="0"/>
            <a:ext cx="8988425" cy="611808"/>
          </a:xfrm>
        </p:spPr>
        <p:txBody>
          <a:bodyPr>
            <a:noAutofit/>
          </a:bodyPr>
          <a:lstStyle/>
          <a:p>
            <a:r>
              <a:rPr lang="fr-FR" sz="2000" dirty="0"/>
              <a:t>3. </a:t>
            </a:r>
            <a:r>
              <a:rPr lang="fr-FR" sz="2000" b="1" dirty="0"/>
              <a:t>Les mouches se distribuent-elles conformément à leur niche fondamentale ?</a:t>
            </a:r>
            <a:br>
              <a:rPr lang="fr-FR" sz="2000" b="1" dirty="0"/>
            </a:br>
            <a:endParaRPr lang="fr-FR" sz="20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51520" y="535606"/>
            <a:ext cx="3809622" cy="4552952"/>
            <a:chOff x="395536" y="421306"/>
            <a:chExt cx="3809622" cy="4552952"/>
          </a:xfrm>
        </p:grpSpPr>
        <p:pic>
          <p:nvPicPr>
            <p:cNvPr id="7" name="image5.png"/>
            <p:cNvPicPr/>
            <p:nvPr/>
          </p:nvPicPr>
          <p:blipFill rotWithShape="1">
            <a:blip r:embed="rId7"/>
            <a:srcRect r="33869"/>
            <a:stretch/>
          </p:blipFill>
          <p:spPr>
            <a:xfrm>
              <a:off x="395536" y="497508"/>
              <a:ext cx="3809622" cy="4476750"/>
            </a:xfrm>
            <a:prstGeom prst="rect">
              <a:avLst/>
            </a:prstGeom>
            <a:ln/>
          </p:spPr>
        </p:pic>
        <p:sp>
          <p:nvSpPr>
            <p:cNvPr id="2" name="Rectangle 1"/>
            <p:cNvSpPr/>
            <p:nvPr/>
          </p:nvSpPr>
          <p:spPr>
            <a:xfrm>
              <a:off x="395536" y="421306"/>
              <a:ext cx="288032" cy="25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5203210" y="513786"/>
            <a:ext cx="2592288" cy="3072942"/>
            <a:chOff x="6701117" y="483518"/>
            <a:chExt cx="1883927" cy="2395240"/>
          </a:xfrm>
        </p:grpSpPr>
        <p:pic>
          <p:nvPicPr>
            <p:cNvPr id="8" name="image5.png"/>
            <p:cNvPicPr/>
            <p:nvPr/>
          </p:nvPicPr>
          <p:blipFill rotWithShape="1">
            <a:blip r:embed="rId7"/>
            <a:srcRect l="67297" b="46809"/>
            <a:stretch/>
          </p:blipFill>
          <p:spPr>
            <a:xfrm>
              <a:off x="6701117" y="497508"/>
              <a:ext cx="1883927" cy="2381250"/>
            </a:xfrm>
            <a:prstGeom prst="rect">
              <a:avLst/>
            </a:prstGeom>
            <a:ln/>
          </p:spPr>
        </p:pic>
        <p:sp>
          <p:nvSpPr>
            <p:cNvPr id="11" name="Rectangle 10"/>
            <p:cNvSpPr/>
            <p:nvPr/>
          </p:nvSpPr>
          <p:spPr>
            <a:xfrm>
              <a:off x="6732240" y="483518"/>
              <a:ext cx="288032" cy="25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731530" y="3843377"/>
            <a:ext cx="43036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sorting</a:t>
            </a:r>
            <a:r>
              <a:rPr lang="fr-FR" dirty="0"/>
              <a:t> » vs. « mass </a:t>
            </a:r>
            <a:r>
              <a:rPr lang="fr-FR" dirty="0" err="1"/>
              <a:t>effect</a:t>
            </a:r>
            <a:r>
              <a:rPr lang="fr-FR" dirty="0"/>
              <a:t> » ??</a:t>
            </a:r>
          </a:p>
          <a:p>
            <a:pPr algn="r"/>
            <a:r>
              <a:rPr lang="fr-FR" sz="1600" dirty="0" err="1"/>
              <a:t>Leibold</a:t>
            </a:r>
            <a:r>
              <a:rPr lang="fr-FR" sz="1600" dirty="0"/>
              <a:t> et al. 2004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4760" y="3647273"/>
            <a:ext cx="288032" cy="1224137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944544" y="3647273"/>
            <a:ext cx="288032" cy="1224137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379951" y="3650625"/>
            <a:ext cx="508949" cy="1220785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65325" y="3650625"/>
            <a:ext cx="508949" cy="1220785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>
            <a:off x="395536" y="2415259"/>
            <a:ext cx="40249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00874" y="3226241"/>
            <a:ext cx="40195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33" y="3269431"/>
            <a:ext cx="208169" cy="18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08990" y="3351793"/>
            <a:ext cx="211037" cy="21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'Agrumes Clémentine Alimentaire - Photo gratuite sur Pixabay"/>
          <p:cNvSpPr>
            <a:spLocks noChangeAspect="1" noChangeArrowheads="1"/>
          </p:cNvSpPr>
          <p:nvPr/>
        </p:nvSpPr>
        <p:spPr bwMode="auto">
          <a:xfrm>
            <a:off x="155575" y="-830263"/>
            <a:ext cx="260985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61" y="2042909"/>
            <a:ext cx="436999" cy="2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92" y="1076079"/>
            <a:ext cx="284812" cy="2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161" y="1798326"/>
            <a:ext cx="280653" cy="28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74" y="1378345"/>
            <a:ext cx="446199" cy="3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9" descr="Field Pumpkin Clip Art Cucurbita Maxima, PNG, 665x700px, Pumpkin, Calabaza,  Crookneck Squash, Cucurbita, Cucurbita Maxima Download"/>
          <p:cNvSpPr>
            <a:spLocks noChangeAspect="1" noChangeArrowheads="1"/>
          </p:cNvSpPr>
          <p:nvPr/>
        </p:nvSpPr>
        <p:spPr bwMode="auto">
          <a:xfrm>
            <a:off x="155575" y="-822325"/>
            <a:ext cx="2009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40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Get</a:t>
            </a:r>
            <a:r>
              <a:rPr lang="fr-FR" dirty="0"/>
              <a:t> insights </a:t>
            </a:r>
            <a:r>
              <a:rPr lang="fr-FR" dirty="0" err="1"/>
              <a:t>into</a:t>
            </a:r>
            <a:r>
              <a:rPr lang="fr-FR" dirty="0"/>
              <a:t> the relative importance of niche </a:t>
            </a:r>
            <a:r>
              <a:rPr lang="fr-FR" dirty="0" err="1"/>
              <a:t>factors</a:t>
            </a:r>
            <a:r>
              <a:rPr lang="fr-FR" dirty="0"/>
              <a:t> vs </a:t>
            </a:r>
            <a:r>
              <a:rPr lang="fr-FR" dirty="0" err="1"/>
              <a:t>species</a:t>
            </a:r>
            <a:r>
              <a:rPr lang="fr-FR" dirty="0"/>
              <a:t> interactions for </a:t>
            </a:r>
            <a:r>
              <a:rPr lang="fr-FR" dirty="0" err="1"/>
              <a:t>abundances</a:t>
            </a:r>
            <a:endParaRPr lang="fr-FR" dirty="0"/>
          </a:p>
        </p:txBody>
      </p:sp>
      <p:sp>
        <p:nvSpPr>
          <p:cNvPr id="21" name="Titre 3"/>
          <p:cNvSpPr txBox="1">
            <a:spLocks/>
          </p:cNvSpPr>
          <p:nvPr/>
        </p:nvSpPr>
        <p:spPr>
          <a:xfrm>
            <a:off x="457200" y="0"/>
            <a:ext cx="8229600" cy="748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/>
          </a:p>
        </p:txBody>
      </p:sp>
      <p:sp>
        <p:nvSpPr>
          <p:cNvPr id="22" name="Rectangle 21"/>
          <p:cNvSpPr/>
          <p:nvPr/>
        </p:nvSpPr>
        <p:spPr>
          <a:xfrm>
            <a:off x="230790" y="1710597"/>
            <a:ext cx="880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From</a:t>
            </a:r>
            <a:r>
              <a:rPr lang="fr-FR" dirty="0"/>
              <a:t> JSDM </a:t>
            </a:r>
            <a:r>
              <a:rPr lang="fr-FR" dirty="0" err="1"/>
              <a:t>only</a:t>
            </a:r>
            <a:r>
              <a:rPr lang="fr-FR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residual</a:t>
            </a:r>
            <a:r>
              <a:rPr lang="fr-FR" dirty="0"/>
              <a:t> covariance matrix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associations </a:t>
            </a:r>
            <a:r>
              <a:rPr lang="fr-FR" dirty="0" err="1"/>
              <a:t>stemming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omitted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, local extinctions…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Competitive</a:t>
            </a:r>
            <a:r>
              <a:rPr lang="fr-FR" dirty="0"/>
              <a:t> exclusion </a:t>
            </a:r>
            <a:r>
              <a:rPr lang="fr-FR" dirty="0" err="1"/>
              <a:t>is</a:t>
            </a:r>
            <a:r>
              <a:rPr lang="fr-FR" dirty="0"/>
              <a:t> a black </a:t>
            </a:r>
            <a:r>
              <a:rPr lang="fr-FR" dirty="0" err="1"/>
              <a:t>hole</a:t>
            </a:r>
            <a:r>
              <a:rPr lang="fr-FR" dirty="0"/>
              <a:t> for JSDM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230791" y="3381790"/>
            <a:ext cx="880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Leads: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Systematically</a:t>
            </a:r>
            <a:r>
              <a:rPr lang="fr-FR" dirty="0"/>
              <a:t> </a:t>
            </a:r>
            <a:r>
              <a:rPr lang="fr-FR" dirty="0" err="1"/>
              <a:t>confront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data/ </a:t>
            </a:r>
            <a:r>
              <a:rPr lang="fr-FR" dirty="0" err="1"/>
              <a:t>integrate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data as </a:t>
            </a:r>
            <a:r>
              <a:rPr lang="fr-FR" dirty="0" err="1"/>
              <a:t>priors</a:t>
            </a:r>
            <a:r>
              <a:rPr lang="fr-FR" dirty="0"/>
              <a:t> in the </a:t>
            </a:r>
            <a:r>
              <a:rPr lang="fr-FR" dirty="0" err="1"/>
              <a:t>analysis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Invest on time </a:t>
            </a:r>
            <a:r>
              <a:rPr lang="fr-FR" dirty="0" err="1"/>
              <a:t>series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57200" y="1219200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397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Thanks</a:t>
            </a:r>
            <a:endParaRPr lang="fr-FR" dirty="0"/>
          </a:p>
        </p:txBody>
      </p:sp>
      <p:sp>
        <p:nvSpPr>
          <p:cNvPr id="21" name="Titre 3"/>
          <p:cNvSpPr txBox="1">
            <a:spLocks/>
          </p:cNvSpPr>
          <p:nvPr/>
        </p:nvSpPr>
        <p:spPr>
          <a:xfrm>
            <a:off x="457200" y="0"/>
            <a:ext cx="8229600" cy="748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308921" y="799353"/>
            <a:ext cx="3079732" cy="2396891"/>
            <a:chOff x="457200" y="940367"/>
            <a:chExt cx="4013200" cy="3010921"/>
          </a:xfrm>
        </p:grpSpPr>
        <p:pic>
          <p:nvPicPr>
            <p:cNvPr id="10242" name="Picture 2" descr="D:\MesDonnees\NGB_science\0_MDF_Facon_et_al\Submission Eco Lett\PETITE-Ceratitis_quilicii-male-sur_mangue-(Antoine_FRANCK-CIRAD)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940367"/>
              <a:ext cx="4013200" cy="301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/>
            <p:cNvSpPr txBox="1"/>
            <p:nvPr/>
          </p:nvSpPr>
          <p:spPr>
            <a:xfrm>
              <a:off x="3368816" y="940367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dirty="0"/>
                <a:t>©Antoine Franck</a:t>
              </a:r>
            </a:p>
          </p:txBody>
        </p:sp>
      </p:grpSp>
      <p:pic>
        <p:nvPicPr>
          <p:cNvPr id="11" name="Picture 6" descr="LOGOR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1397" y="1565306"/>
            <a:ext cx="898922" cy="48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marianneimage00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236" y="797616"/>
            <a:ext cx="914400" cy="52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LOGO_EUROPE_ENGAGE_REUNION_COULEU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1388" y="669515"/>
            <a:ext cx="1178719" cy="82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709" y="808853"/>
            <a:ext cx="428366" cy="643182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41" y="2375468"/>
            <a:ext cx="1288495" cy="62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3388653" y="2397257"/>
            <a:ext cx="2582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Projet ANR </a:t>
            </a:r>
            <a:r>
              <a:rPr lang="fr-FR" sz="1600" i="1" dirty="0" err="1">
                <a:solidFill>
                  <a:schemeClr val="tx2"/>
                </a:solidFill>
              </a:rPr>
              <a:t>Next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i="1" dirty="0" err="1">
                <a:solidFill>
                  <a:schemeClr val="tx2"/>
                </a:solidFill>
              </a:rPr>
              <a:t>Generation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i="1" dirty="0" err="1">
                <a:solidFill>
                  <a:schemeClr val="tx2"/>
                </a:solidFill>
              </a:rPr>
              <a:t>Biomonitoring</a:t>
            </a:r>
            <a:r>
              <a:rPr lang="fr-FR" sz="1600" i="1" dirty="0">
                <a:solidFill>
                  <a:schemeClr val="tx2"/>
                </a:solidFill>
              </a:rPr>
              <a:t> </a:t>
            </a:r>
            <a:r>
              <a:rPr lang="fr-FR" sz="1600" dirty="0">
                <a:solidFill>
                  <a:schemeClr val="tx2"/>
                </a:solidFill>
              </a:rPr>
              <a:t>- D. Bohan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383" y="805820"/>
            <a:ext cx="1158218" cy="77214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9859" y="816211"/>
            <a:ext cx="3119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Jim </a:t>
            </a:r>
            <a:r>
              <a:rPr lang="fr-FR" sz="1100" dirty="0" err="1"/>
              <a:t>Payet</a:t>
            </a:r>
            <a:endParaRPr lang="fr-FR" sz="1100" dirty="0"/>
          </a:p>
          <a:p>
            <a:r>
              <a:rPr lang="fr-FR" sz="1100" dirty="0"/>
              <a:t>Serge </a:t>
            </a:r>
            <a:r>
              <a:rPr lang="fr-FR" sz="1100" dirty="0" err="1"/>
              <a:t>Glénac</a:t>
            </a:r>
            <a:endParaRPr lang="fr-FR" sz="1100" dirty="0"/>
          </a:p>
          <a:p>
            <a:r>
              <a:rPr lang="fr-FR" sz="1100" dirty="0"/>
              <a:t>Thomas </a:t>
            </a:r>
            <a:r>
              <a:rPr lang="fr-FR" sz="1100" dirty="0" err="1"/>
              <a:t>Brequigny</a:t>
            </a:r>
            <a:endParaRPr lang="fr-FR" sz="1100" dirty="0"/>
          </a:p>
          <a:p>
            <a:r>
              <a:rPr lang="fr-FR" sz="1100" dirty="0"/>
              <a:t>Antoine Franck, Christophe Simiand, Patrick Turpin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88043" y="2934634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Dave Bohan, Corinne Vacher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78" y="1806315"/>
            <a:ext cx="1905719" cy="49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32" y="1724508"/>
            <a:ext cx="1375245" cy="58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3488043" y="1738052"/>
            <a:ext cx="1128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Lionel Le </a:t>
            </a:r>
            <a:r>
              <a:rPr lang="fr-FR" sz="1100" dirty="0" err="1"/>
              <a:t>Mézo</a:t>
            </a:r>
            <a:endParaRPr lang="fr-FR" sz="1100" dirty="0"/>
          </a:p>
          <a:p>
            <a:r>
              <a:rPr lang="fr-FR" sz="1100" dirty="0"/>
              <a:t>Michaël </a:t>
            </a:r>
            <a:r>
              <a:rPr lang="fr-FR" sz="1100" dirty="0" err="1"/>
              <a:t>Mézino</a:t>
            </a:r>
            <a:endParaRPr lang="fr-FR" sz="1100" dirty="0"/>
          </a:p>
          <a:p>
            <a:r>
              <a:rPr lang="fr-FR" sz="1100" dirty="0"/>
              <a:t>Stéphane Dupuy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065" y="4427278"/>
            <a:ext cx="84763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Facon B., </a:t>
            </a:r>
            <a:r>
              <a:rPr lang="fr-FR" sz="1100" dirty="0" err="1"/>
              <a:t>Hafsi</a:t>
            </a:r>
            <a:r>
              <a:rPr lang="fr-FR" sz="1100" dirty="0"/>
              <a:t> A., Charlery de la </a:t>
            </a:r>
            <a:r>
              <a:rPr lang="fr-FR" sz="1100" dirty="0" err="1"/>
              <a:t>Masselière</a:t>
            </a:r>
            <a:r>
              <a:rPr lang="fr-FR" sz="1100" dirty="0"/>
              <a:t> M., Robin S., </a:t>
            </a:r>
            <a:r>
              <a:rPr lang="fr-FR" sz="1100" dirty="0" err="1"/>
              <a:t>Massol</a:t>
            </a:r>
            <a:r>
              <a:rPr lang="fr-FR" sz="1100" dirty="0"/>
              <a:t> F., </a:t>
            </a:r>
            <a:r>
              <a:rPr lang="fr-FR" sz="1100" dirty="0" err="1"/>
              <a:t>Dubart</a:t>
            </a:r>
            <a:r>
              <a:rPr lang="fr-FR" sz="1100" dirty="0"/>
              <a:t> M., Chiquet J., </a:t>
            </a:r>
            <a:r>
              <a:rPr lang="fr-FR" sz="1100" dirty="0" err="1"/>
              <a:t>Frago</a:t>
            </a:r>
            <a:r>
              <a:rPr lang="fr-FR" sz="1100" dirty="0"/>
              <a:t> E., </a:t>
            </a:r>
            <a:r>
              <a:rPr lang="fr-FR" sz="1100" dirty="0" err="1"/>
              <a:t>Chiroleu</a:t>
            </a:r>
            <a:r>
              <a:rPr lang="fr-FR" sz="1100" dirty="0"/>
              <a:t> F., </a:t>
            </a:r>
            <a:r>
              <a:rPr lang="fr-FR" sz="1100" dirty="0" err="1"/>
              <a:t>Duyck</a:t>
            </a:r>
            <a:r>
              <a:rPr lang="fr-FR" sz="1100" dirty="0"/>
              <a:t> P.-F., &amp; </a:t>
            </a:r>
            <a:r>
              <a:rPr lang="fr-FR" sz="1100" b="1" dirty="0"/>
              <a:t>V. </a:t>
            </a:r>
            <a:r>
              <a:rPr lang="fr-FR" sz="1100" b="1" dirty="0" err="1"/>
              <a:t>Ravigné</a:t>
            </a:r>
            <a:r>
              <a:rPr lang="fr-FR" sz="1100" dirty="0"/>
              <a:t> (2021) Joint </a:t>
            </a:r>
            <a:r>
              <a:rPr lang="fr-FR" sz="1100" dirty="0" err="1"/>
              <a:t>species</a:t>
            </a:r>
            <a:r>
              <a:rPr lang="fr-FR" sz="1100" dirty="0"/>
              <a:t> distributions </a:t>
            </a:r>
            <a:r>
              <a:rPr lang="fr-FR" sz="1100" dirty="0" err="1"/>
              <a:t>reveal</a:t>
            </a:r>
            <a:r>
              <a:rPr lang="fr-FR" sz="1100" dirty="0"/>
              <a:t> the </a:t>
            </a:r>
            <a:r>
              <a:rPr lang="fr-FR" sz="1100" dirty="0" err="1"/>
              <a:t>combined</a:t>
            </a:r>
            <a:r>
              <a:rPr lang="fr-FR" sz="1100" dirty="0"/>
              <a:t> </a:t>
            </a:r>
            <a:r>
              <a:rPr lang="fr-FR" sz="1100" dirty="0" err="1"/>
              <a:t>effects</a:t>
            </a:r>
            <a:r>
              <a:rPr lang="fr-FR" sz="1100" dirty="0"/>
              <a:t> of host plants, </a:t>
            </a:r>
            <a:r>
              <a:rPr lang="fr-FR" sz="1100" dirty="0" err="1"/>
              <a:t>abiotic</a:t>
            </a:r>
            <a:r>
              <a:rPr lang="fr-FR" sz="1100" dirty="0"/>
              <a:t> </a:t>
            </a:r>
            <a:r>
              <a:rPr lang="fr-FR" sz="1100" dirty="0" err="1"/>
              <a:t>factors</a:t>
            </a:r>
            <a:r>
              <a:rPr lang="fr-FR" sz="1100" dirty="0"/>
              <a:t> and </a:t>
            </a:r>
            <a:r>
              <a:rPr lang="fr-FR" sz="1100" dirty="0" err="1"/>
              <a:t>species</a:t>
            </a:r>
            <a:r>
              <a:rPr lang="fr-FR" sz="1100" dirty="0"/>
              <a:t> </a:t>
            </a:r>
            <a:r>
              <a:rPr lang="fr-FR" sz="1100" dirty="0" err="1"/>
              <a:t>competition</a:t>
            </a:r>
            <a:r>
              <a:rPr lang="fr-FR" sz="1100" dirty="0"/>
              <a:t> as drivers of </a:t>
            </a:r>
            <a:r>
              <a:rPr lang="fr-FR" sz="1100" dirty="0" err="1"/>
              <a:t>community</a:t>
            </a:r>
            <a:r>
              <a:rPr lang="fr-FR" sz="1100" dirty="0"/>
              <a:t> structure in fruit </a:t>
            </a:r>
            <a:r>
              <a:rPr lang="fr-FR" sz="1100" dirty="0" err="1"/>
              <a:t>flies</a:t>
            </a:r>
            <a:r>
              <a:rPr lang="fr-FR" sz="1100" dirty="0"/>
              <a:t>. </a:t>
            </a:r>
            <a:r>
              <a:rPr lang="fr-FR" sz="1100" dirty="0" err="1"/>
              <a:t>bioRxiv</a:t>
            </a:r>
            <a:r>
              <a:rPr lang="fr-FR" sz="1100" dirty="0"/>
              <a:t>, 2020.12.07.414326. ver. 4 </a:t>
            </a:r>
            <a:r>
              <a:rPr lang="fr-FR" sz="1100" dirty="0" err="1"/>
              <a:t>peer-reviewed</a:t>
            </a:r>
            <a:r>
              <a:rPr lang="fr-FR" sz="1100" dirty="0"/>
              <a:t> and </a:t>
            </a:r>
            <a:r>
              <a:rPr lang="fr-FR" sz="1100" dirty="0" err="1"/>
              <a:t>recommended</a:t>
            </a:r>
            <a:r>
              <a:rPr lang="fr-FR" sz="1100" dirty="0"/>
              <a:t> by </a:t>
            </a:r>
            <a:r>
              <a:rPr lang="fr-FR" sz="1100" b="1" i="1" dirty="0"/>
              <a:t>Peer </a:t>
            </a:r>
            <a:r>
              <a:rPr lang="fr-FR" sz="1100" b="1" i="1" dirty="0" err="1"/>
              <a:t>community</a:t>
            </a:r>
            <a:r>
              <a:rPr lang="fr-FR" sz="1100" b="1" i="1" dirty="0"/>
              <a:t> in </a:t>
            </a:r>
            <a:r>
              <a:rPr lang="fr-FR" sz="1100" b="1" i="1" dirty="0" err="1"/>
              <a:t>Ecology</a:t>
            </a:r>
            <a:r>
              <a:rPr lang="fr-FR" sz="1100" dirty="0"/>
              <a:t>. </a:t>
            </a:r>
            <a:r>
              <a:rPr lang="fr-FR" sz="1100" dirty="0" err="1"/>
              <a:t>Also</a:t>
            </a:r>
            <a:r>
              <a:rPr lang="fr-FR" sz="1100" dirty="0"/>
              <a:t> </a:t>
            </a:r>
            <a:r>
              <a:rPr lang="fr-FR" sz="1100" dirty="0" err="1"/>
              <a:t>published</a:t>
            </a:r>
            <a:r>
              <a:rPr lang="fr-FR" sz="1100" dirty="0"/>
              <a:t> in </a:t>
            </a:r>
            <a:r>
              <a:rPr lang="fr-FR" sz="1100" b="1" i="1" dirty="0" err="1"/>
              <a:t>Ecology</a:t>
            </a:r>
            <a:r>
              <a:rPr lang="fr-FR" sz="1100" b="1" i="1" dirty="0"/>
              <a:t> </a:t>
            </a:r>
            <a:r>
              <a:rPr lang="fr-FR" sz="1100" b="1" i="1" dirty="0" err="1"/>
              <a:t>Letters</a:t>
            </a:r>
            <a:r>
              <a:rPr lang="fr-FR" sz="1100" b="1" i="1" dirty="0"/>
              <a:t>.</a:t>
            </a:r>
            <a:endParaRPr lang="fr-FR" sz="1100" dirty="0"/>
          </a:p>
        </p:txBody>
      </p:sp>
      <p:pic>
        <p:nvPicPr>
          <p:cNvPr id="10246" name="Picture 6" descr="https://ecology.peercommunityin.org/PCIEcology/static/images/backgroun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0" y="3588211"/>
            <a:ext cx="4153995" cy="88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29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9857"/>
          </a:xfrm>
        </p:spPr>
        <p:txBody>
          <a:bodyPr>
            <a:normAutofit fontScale="90000"/>
          </a:bodyPr>
          <a:lstStyle/>
          <a:p>
            <a:r>
              <a:rPr lang="fr-FR" dirty="0"/>
              <a:t>Community </a:t>
            </a:r>
            <a:r>
              <a:rPr lang="fr-FR" dirty="0" err="1"/>
              <a:t>ecology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1" y="691375"/>
            <a:ext cx="4723309" cy="42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89571" y="4892865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Thompson et al. 2020 Eco </a:t>
            </a:r>
            <a:r>
              <a:rPr lang="fr-FR" sz="1000" dirty="0" err="1"/>
              <a:t>Lett</a:t>
            </a:r>
            <a:endParaRPr lang="fr-FR" sz="1000" dirty="0"/>
          </a:p>
        </p:txBody>
      </p:sp>
      <p:sp>
        <p:nvSpPr>
          <p:cNvPr id="7" name="ZoneTexte 6"/>
          <p:cNvSpPr txBox="1"/>
          <p:nvPr/>
        </p:nvSpPr>
        <p:spPr>
          <a:xfrm>
            <a:off x="6203186" y="1200165"/>
            <a:ext cx="1706014" cy="276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Regional</a:t>
            </a:r>
            <a:r>
              <a:rPr lang="fr-FR" sz="1200" dirty="0"/>
              <a:t> </a:t>
            </a:r>
            <a:r>
              <a:rPr lang="fr-FR" sz="1200" dirty="0" err="1"/>
              <a:t>species</a:t>
            </a:r>
            <a:r>
              <a:rPr lang="fr-FR" sz="1200" dirty="0"/>
              <a:t> pool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084320" y="2552924"/>
            <a:ext cx="1943746" cy="276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Niche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2872" y="2915203"/>
            <a:ext cx="1946643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i="1" dirty="0" err="1"/>
              <a:t>Species</a:t>
            </a:r>
            <a:r>
              <a:rPr lang="fr-FR" sz="1200" i="1" dirty="0"/>
              <a:t> interactions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82872" y="1821313"/>
            <a:ext cx="1946643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i="1" dirty="0" err="1"/>
              <a:t>Ecological</a:t>
            </a:r>
            <a:r>
              <a:rPr lang="fr-FR" sz="1200" i="1" dirty="0"/>
              <a:t> drift </a:t>
            </a:r>
            <a:r>
              <a:rPr lang="fr-FR" sz="1200" i="1" dirty="0" err="1"/>
              <a:t>under</a:t>
            </a:r>
            <a:r>
              <a:rPr lang="fr-FR" sz="1200" i="1" dirty="0"/>
              <a:t> </a:t>
            </a:r>
            <a:r>
              <a:rPr lang="fr-FR" sz="1200" i="1" dirty="0" err="1"/>
              <a:t>species</a:t>
            </a:r>
            <a:r>
              <a:rPr lang="fr-FR" sz="1200" i="1" dirty="0"/>
              <a:t> </a:t>
            </a:r>
            <a:r>
              <a:rPr lang="fr-FR" sz="1200" i="1" dirty="0" err="1"/>
              <a:t>loss</a:t>
            </a:r>
            <a:r>
              <a:rPr lang="fr-FR" sz="1200" i="1" dirty="0"/>
              <a:t> and immigration </a:t>
            </a:r>
            <a:r>
              <a:rPr lang="fr-FR" sz="1200" i="1" dirty="0" err="1"/>
              <a:t>processes</a:t>
            </a:r>
            <a:endParaRPr lang="fr-FR" sz="1200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6203186" y="3536352"/>
            <a:ext cx="1706014" cy="276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Observed</a:t>
            </a:r>
            <a:r>
              <a:rPr lang="fr-FR" sz="1200" dirty="0"/>
              <a:t> </a:t>
            </a:r>
            <a:r>
              <a:rPr lang="fr-FR" sz="1200" dirty="0" err="1"/>
              <a:t>communities</a:t>
            </a:r>
            <a:endParaRPr lang="fr-FR" sz="1200" dirty="0"/>
          </a:p>
        </p:txBody>
      </p:sp>
      <p:sp>
        <p:nvSpPr>
          <p:cNvPr id="4" name="Triangle isocèle 3"/>
          <p:cNvSpPr/>
          <p:nvPr/>
        </p:nvSpPr>
        <p:spPr>
          <a:xfrm flipV="1">
            <a:off x="6969771" y="1562444"/>
            <a:ext cx="172844" cy="173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/>
          <p:cNvSpPr/>
          <p:nvPr/>
        </p:nvSpPr>
        <p:spPr>
          <a:xfrm flipV="1">
            <a:off x="6969771" y="3277482"/>
            <a:ext cx="172844" cy="1735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180924" y="2260536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1854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985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Phytophagous</a:t>
            </a:r>
            <a:r>
              <a:rPr lang="fr-FR" dirty="0"/>
              <a:t> </a:t>
            </a:r>
            <a:r>
              <a:rPr lang="fr-FR" dirty="0" err="1"/>
              <a:t>insects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0224" y="633311"/>
            <a:ext cx="8318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 are </a:t>
            </a:r>
            <a:r>
              <a:rPr lang="fr-FR" sz="1600" dirty="0" err="1"/>
              <a:t>among</a:t>
            </a:r>
            <a:r>
              <a:rPr lang="fr-FR" sz="1600" dirty="0"/>
              <a:t> the </a:t>
            </a:r>
            <a:r>
              <a:rPr lang="fr-FR" sz="1600" dirty="0" err="1"/>
              <a:t>most</a:t>
            </a:r>
            <a:r>
              <a:rPr lang="fr-FR" sz="1600" dirty="0"/>
              <a:t> </a:t>
            </a:r>
            <a:r>
              <a:rPr lang="fr-FR" sz="1600" dirty="0" err="1"/>
              <a:t>abundant</a:t>
            </a:r>
            <a:r>
              <a:rPr lang="fr-FR" sz="1600" dirty="0"/>
              <a:t> and </a:t>
            </a:r>
            <a:r>
              <a:rPr lang="fr-FR" sz="1600" dirty="0" err="1"/>
              <a:t>diversified</a:t>
            </a:r>
            <a:r>
              <a:rPr lang="fr-FR" sz="1600" dirty="0"/>
              <a:t> group on the </a:t>
            </a:r>
            <a:r>
              <a:rPr lang="fr-FR" sz="1600" dirty="0" err="1"/>
              <a:t>planet</a:t>
            </a:r>
            <a:endParaRPr lang="fr-FR" sz="1600" dirty="0"/>
          </a:p>
          <a:p>
            <a:r>
              <a:rPr lang="fr-FR" sz="1600" dirty="0"/>
              <a:t>… are </a:t>
            </a:r>
            <a:r>
              <a:rPr lang="fr-FR" sz="1600" dirty="0" err="1"/>
              <a:t>often</a:t>
            </a:r>
            <a:r>
              <a:rPr lang="fr-FR" sz="1600" dirty="0"/>
              <a:t> key </a:t>
            </a:r>
            <a:r>
              <a:rPr lang="fr-FR" sz="1600" dirty="0" err="1"/>
              <a:t>species</a:t>
            </a:r>
            <a:r>
              <a:rPr lang="fr-FR" sz="1600" dirty="0"/>
              <a:t> in the </a:t>
            </a:r>
            <a:r>
              <a:rPr lang="fr-FR" sz="1600" dirty="0" err="1"/>
              <a:t>ecosystem</a:t>
            </a:r>
            <a:r>
              <a:rPr lang="fr-FR" sz="1600" dirty="0"/>
              <a:t> due to </a:t>
            </a:r>
            <a:r>
              <a:rPr lang="fr-FR" sz="1600" dirty="0" err="1"/>
              <a:t>their</a:t>
            </a:r>
            <a:r>
              <a:rPr lang="fr-FR" sz="1600" dirty="0"/>
              <a:t> multiple </a:t>
            </a:r>
            <a:r>
              <a:rPr lang="fr-FR" sz="1600" dirty="0" err="1"/>
              <a:t>effects</a:t>
            </a:r>
            <a:r>
              <a:rPr lang="fr-FR" sz="1600" dirty="0"/>
              <a:t> on plants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6" y="1647825"/>
            <a:ext cx="1701837" cy="127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65" y="164782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2" y="3024396"/>
            <a:ext cx="1430957" cy="204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14" y="3897515"/>
            <a:ext cx="1252538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2D12A5D-A9E4-4C12-84B0-C42BCB09B693}"/>
              </a:ext>
            </a:extLst>
          </p:cNvPr>
          <p:cNvSpPr txBox="1"/>
          <p:nvPr/>
        </p:nvSpPr>
        <p:spPr>
          <a:xfrm>
            <a:off x="4605410" y="2567126"/>
            <a:ext cx="3923789" cy="181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/>
              <a:t>Does</a:t>
            </a:r>
            <a:r>
              <a:rPr lang="fr-FR" sz="1600" dirty="0"/>
              <a:t> </a:t>
            </a:r>
            <a:r>
              <a:rPr lang="fr-FR" sz="1600" dirty="0" err="1"/>
              <a:t>competition</a:t>
            </a:r>
            <a:r>
              <a:rPr lang="fr-FR" sz="1600" dirty="0"/>
              <a:t> </a:t>
            </a:r>
            <a:r>
              <a:rPr lang="fr-FR" sz="1600" dirty="0" err="1"/>
              <a:t>shape</a:t>
            </a:r>
            <a:r>
              <a:rPr lang="fr-FR" sz="1600" dirty="0"/>
              <a:t> </a:t>
            </a:r>
            <a:r>
              <a:rPr lang="fr-FR" sz="1600" dirty="0" err="1"/>
              <a:t>abundances</a:t>
            </a:r>
            <a:r>
              <a:rPr lang="fr-FR" sz="1600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Many</a:t>
            </a:r>
            <a:r>
              <a:rPr lang="fr-FR" sz="1600" dirty="0"/>
              <a:t> </a:t>
            </a:r>
            <a:r>
              <a:rPr lang="fr-FR" sz="1600" dirty="0" err="1"/>
              <a:t>laboratory</a:t>
            </a:r>
            <a:r>
              <a:rPr lang="fr-FR" sz="1600" dirty="0"/>
              <a:t> </a:t>
            </a:r>
            <a:r>
              <a:rPr lang="fr-FR" sz="1600" dirty="0" err="1"/>
              <a:t>competition</a:t>
            </a:r>
            <a:r>
              <a:rPr lang="fr-FR" sz="1600" dirty="0"/>
              <a:t> </a:t>
            </a:r>
            <a:r>
              <a:rPr lang="fr-FR" sz="1600" dirty="0" err="1"/>
              <a:t>experiments</a:t>
            </a:r>
            <a:r>
              <a:rPr lang="fr-FR" sz="1600" dirty="0"/>
              <a:t> </a:t>
            </a:r>
            <a:r>
              <a:rPr lang="fr-FR" sz="1600" dirty="0" err="1"/>
              <a:t>suggest</a:t>
            </a:r>
            <a:r>
              <a:rPr lang="fr-FR" sz="1600" dirty="0"/>
              <a:t> YES (ex : </a:t>
            </a:r>
            <a:r>
              <a:rPr lang="fr-FR" sz="1600" dirty="0" err="1"/>
              <a:t>Denno</a:t>
            </a:r>
            <a:r>
              <a:rPr lang="fr-FR" sz="1600" dirty="0"/>
              <a:t> et al. 1995, Kaplan &amp; </a:t>
            </a:r>
            <a:r>
              <a:rPr lang="fr-FR" sz="1600" dirty="0" err="1"/>
              <a:t>Denno</a:t>
            </a:r>
            <a:r>
              <a:rPr lang="fr-FR" sz="1600" dirty="0"/>
              <a:t> 2007)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BUT no pattern of </a:t>
            </a:r>
            <a:r>
              <a:rPr lang="fr-FR" sz="1600" dirty="0" err="1"/>
              <a:t>negative</a:t>
            </a:r>
            <a:r>
              <a:rPr lang="fr-FR" sz="1600" dirty="0"/>
              <a:t> </a:t>
            </a:r>
            <a:r>
              <a:rPr lang="fr-FR" sz="1600" dirty="0" err="1"/>
              <a:t>coocurrence</a:t>
            </a:r>
            <a:r>
              <a:rPr lang="fr-FR" sz="1600" dirty="0"/>
              <a:t> in </a:t>
            </a:r>
            <a:r>
              <a:rPr lang="fr-FR" sz="1600" dirty="0" err="1"/>
              <a:t>natural</a:t>
            </a:r>
            <a:r>
              <a:rPr lang="fr-FR" sz="1600" dirty="0"/>
              <a:t> </a:t>
            </a:r>
            <a:r>
              <a:rPr lang="fr-FR" sz="1600" dirty="0" err="1"/>
              <a:t>communities</a:t>
            </a:r>
            <a:r>
              <a:rPr lang="fr-FR" sz="1600" dirty="0"/>
              <a:t> (ex: </a:t>
            </a:r>
            <a:r>
              <a:rPr lang="fr-FR" sz="1600" dirty="0" err="1"/>
              <a:t>Tack</a:t>
            </a:r>
            <a:r>
              <a:rPr lang="fr-FR" sz="1600" dirty="0"/>
              <a:t> et al. 2009, Brazeau &amp; </a:t>
            </a:r>
            <a:r>
              <a:rPr lang="fr-FR" sz="1600" dirty="0" err="1"/>
              <a:t>Schamp</a:t>
            </a:r>
            <a:r>
              <a:rPr lang="fr-FR" sz="1600" dirty="0"/>
              <a:t> 2019)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D2EF0-AB04-41AF-A7E4-2B50E837A782}"/>
              </a:ext>
            </a:extLst>
          </p:cNvPr>
          <p:cNvSpPr/>
          <p:nvPr/>
        </p:nvSpPr>
        <p:spPr>
          <a:xfrm>
            <a:off x="4605409" y="1542547"/>
            <a:ext cx="3923790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600" dirty="0"/>
              <a:t>Niche has at least </a:t>
            </a:r>
            <a:r>
              <a:rPr lang="fr-FR" sz="1600" dirty="0" err="1"/>
              <a:t>two</a:t>
            </a:r>
            <a:r>
              <a:rPr lang="fr-FR" sz="1600" dirty="0"/>
              <a:t> classes of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abiotic</a:t>
            </a:r>
            <a:r>
              <a:rPr lang="fr-FR" sz="1600" dirty="0"/>
              <a:t> (e.g., </a:t>
            </a:r>
            <a:r>
              <a:rPr lang="fr-FR" sz="1600" dirty="0" err="1"/>
              <a:t>climate</a:t>
            </a:r>
            <a:r>
              <a:rPr lang="fr-FR" sz="1600" dirty="0"/>
              <a:t>, </a:t>
            </a:r>
            <a:r>
              <a:rPr lang="fr-FR" sz="1600" dirty="0" err="1"/>
              <a:t>environment</a:t>
            </a:r>
            <a:r>
              <a:rPr lang="fr-F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biotic</a:t>
            </a:r>
            <a:r>
              <a:rPr lang="fr-FR" sz="1600" dirty="0"/>
              <a:t>  = host plants</a:t>
            </a:r>
          </a:p>
        </p:txBody>
      </p:sp>
    </p:spTree>
    <p:extLst>
      <p:ext uri="{BB962C8B-B14F-4D97-AF65-F5344CB8AC3E}">
        <p14:creationId xmlns:p14="http://schemas.microsoft.com/office/powerpoint/2010/main" val="280209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7660"/>
          </a:xfrm>
        </p:spPr>
        <p:txBody>
          <a:bodyPr>
            <a:noAutofit/>
          </a:bodyPr>
          <a:lstStyle/>
          <a:p>
            <a:r>
              <a:rPr lang="fr-FR" sz="2400" dirty="0"/>
              <a:t>Fruit </a:t>
            </a:r>
            <a:r>
              <a:rPr lang="fr-FR" sz="2400" dirty="0" err="1"/>
              <a:t>flies</a:t>
            </a:r>
            <a:r>
              <a:rPr lang="fr-FR" sz="2400" dirty="0"/>
              <a:t> in Réunion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548010" y="1207884"/>
            <a:ext cx="979826" cy="906666"/>
            <a:chOff x="2315202" y="1549676"/>
            <a:chExt cx="1053618" cy="954710"/>
          </a:xfrm>
        </p:grpSpPr>
        <p:sp>
          <p:nvSpPr>
            <p:cNvPr id="9" name="ZoneTexte 8"/>
            <p:cNvSpPr txBox="1"/>
            <p:nvPr/>
          </p:nvSpPr>
          <p:spPr>
            <a:xfrm>
              <a:off x="2315202" y="1549676"/>
              <a:ext cx="1053618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quilicii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0" name="Picture 6" descr="http://www.agriculture-biodiversite-oi.org/var/ez_site/storage/images/media/images/biophyto/contexte-et-diagnostic/la-ceratitis-rosa-fait-partie-des-3-mouches-des-fruits-qui-piquent-les-mangues-a-la-reunion/56082-1-fre-FR/La-Ceratitis-Rosa-fait-partie-des-3-mouches-des-fruits-qui-piquent-les-mangues-a-La-Reunion_full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112" y="1786223"/>
              <a:ext cx="1049798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3669602" y="1207885"/>
            <a:ext cx="1025837" cy="906665"/>
            <a:chOff x="3336154" y="1549676"/>
            <a:chExt cx="1103093" cy="954709"/>
          </a:xfrm>
        </p:grpSpPr>
        <p:sp>
          <p:nvSpPr>
            <p:cNvPr id="12" name="ZoneTexte 11"/>
            <p:cNvSpPr txBox="1"/>
            <p:nvPr/>
          </p:nvSpPr>
          <p:spPr>
            <a:xfrm>
              <a:off x="3336154" y="1549676"/>
              <a:ext cx="110309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B. </a:t>
              </a:r>
              <a:r>
                <a:rPr lang="fr-FR" sz="1050" i="1" dirty="0" err="1">
                  <a:latin typeface="Cambria" panose="02040503050406030204" pitchFamily="18" charset="0"/>
                </a:rPr>
                <a:t>zonata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3" name="Picture 8" descr="http://cms.russellipm.org/resources/gallery/bactrocerazonata_188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155" y="1786223"/>
              <a:ext cx="1103091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/>
          <p:cNvGrpSpPr/>
          <p:nvPr/>
        </p:nvGrpSpPr>
        <p:grpSpPr>
          <a:xfrm>
            <a:off x="1559043" y="1207884"/>
            <a:ext cx="847201" cy="906666"/>
            <a:chOff x="1389887" y="1549676"/>
            <a:chExt cx="911004" cy="954710"/>
          </a:xfrm>
        </p:grpSpPr>
        <p:sp>
          <p:nvSpPr>
            <p:cNvPr id="15" name="ZoneTexte 14"/>
            <p:cNvSpPr txBox="1"/>
            <p:nvPr/>
          </p:nvSpPr>
          <p:spPr>
            <a:xfrm>
              <a:off x="1389887" y="1549676"/>
              <a:ext cx="911004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capitata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6" name="Picture 10" descr="http://upload.wikimedia.org/wikipedia/commons/d/da/Tephritidae_Ceratitis_capitata,_male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9887" y="1786223"/>
              <a:ext cx="911004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/>
          <p:cNvGrpSpPr/>
          <p:nvPr/>
        </p:nvGrpSpPr>
        <p:grpSpPr>
          <a:xfrm>
            <a:off x="6987788" y="1199281"/>
            <a:ext cx="867312" cy="915269"/>
            <a:chOff x="7377985" y="1549676"/>
            <a:chExt cx="932630" cy="963769"/>
          </a:xfrm>
        </p:grpSpPr>
        <p:pic>
          <p:nvPicPr>
            <p:cNvPr id="18" name="Picture 14" descr="Dacus ciliatus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5615" y="1786223"/>
              <a:ext cx="877370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7377985" y="1549676"/>
              <a:ext cx="932630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ciliatus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5359" y="1207884"/>
            <a:ext cx="1001918" cy="906666"/>
            <a:chOff x="261901" y="1549676"/>
            <a:chExt cx="1077373" cy="954710"/>
          </a:xfrm>
        </p:grpSpPr>
        <p:sp>
          <p:nvSpPr>
            <p:cNvPr id="21" name="ZoneTexte 20"/>
            <p:cNvSpPr txBox="1"/>
            <p:nvPr/>
          </p:nvSpPr>
          <p:spPr>
            <a:xfrm>
              <a:off x="288441" y="1549676"/>
              <a:ext cx="1024292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catoirii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22" name="Picture 20" descr="Ceratitis catoirii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1901" y="1786223"/>
              <a:ext cx="1077373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4837205" y="1207885"/>
            <a:ext cx="947561" cy="906665"/>
            <a:chOff x="5329022" y="1549676"/>
            <a:chExt cx="1018923" cy="954709"/>
          </a:xfrm>
        </p:grpSpPr>
        <p:pic>
          <p:nvPicPr>
            <p:cNvPr id="24" name="Picture 12" descr="http://inpn.mnhn.fr/photos-web/photos/download/inpn/9842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535" y="1786223"/>
              <a:ext cx="859880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/>
            <p:cNvSpPr txBox="1"/>
            <p:nvPr/>
          </p:nvSpPr>
          <p:spPr>
            <a:xfrm>
              <a:off x="5329022" y="1549676"/>
              <a:ext cx="101892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demmerezi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7996869" y="1199281"/>
            <a:ext cx="954856" cy="915269"/>
            <a:chOff x="8179987" y="1549676"/>
            <a:chExt cx="1026767" cy="963768"/>
          </a:xfrm>
        </p:grpSpPr>
        <p:pic>
          <p:nvPicPr>
            <p:cNvPr id="27" name="Picture 12" descr="http://ephytia.inra.fr/fr/I/7061/Neoceratitis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988" y="1786223"/>
              <a:ext cx="938284" cy="727221"/>
            </a:xfrm>
            <a:prstGeom prst="rect">
              <a:avLst/>
            </a:prstGeom>
            <a:ln w="127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8179987" y="1549676"/>
              <a:ext cx="102676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N. </a:t>
              </a:r>
              <a:r>
                <a:rPr lang="fr-FR" sz="1050" i="1" dirty="0" err="1">
                  <a:latin typeface="Cambria" panose="02040503050406030204" pitchFamily="18" charset="0"/>
                </a:rPr>
                <a:t>cyanescens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5926532" y="1199281"/>
            <a:ext cx="919490" cy="915269"/>
            <a:chOff x="6288678" y="1549676"/>
            <a:chExt cx="988737" cy="963769"/>
          </a:xfrm>
        </p:grpSpPr>
        <p:pic>
          <p:nvPicPr>
            <p:cNvPr id="30" name="Picture 16" descr="Bactrocera zonata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88678" y="1786223"/>
              <a:ext cx="988737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6288678" y="1549676"/>
              <a:ext cx="98873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Z. </a:t>
              </a:r>
              <a:r>
                <a:rPr lang="fr-FR" sz="1050" i="1" dirty="0" err="1">
                  <a:latin typeface="Cambria" panose="02040503050406030204" pitchFamily="18" charset="0"/>
                </a:rPr>
                <a:t>cucurbitae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7721816" y="4904973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/>
              <a:t>Photos : Antoine Franck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417135" y="2296448"/>
            <a:ext cx="4330125" cy="2265433"/>
            <a:chOff x="200435" y="2088571"/>
            <a:chExt cx="4371565" cy="2126852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5" y="2088571"/>
              <a:ext cx="4371565" cy="2126852"/>
            </a:xfrm>
            <a:prstGeom prst="rect">
              <a:avLst/>
            </a:prstGeom>
          </p:spPr>
        </p:pic>
        <p:sp>
          <p:nvSpPr>
            <p:cNvPr id="40" name="ZoneTexte 39"/>
            <p:cNvSpPr txBox="1"/>
            <p:nvPr/>
          </p:nvSpPr>
          <p:spPr>
            <a:xfrm>
              <a:off x="3122970" y="3984283"/>
              <a:ext cx="14490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900" dirty="0">
                  <a:solidFill>
                    <a:schemeClr val="bg1"/>
                  </a:solidFill>
                </a:rPr>
                <a:t>© Virginie </a:t>
              </a:r>
              <a:r>
                <a:rPr lang="fr-FR" sz="900" dirty="0" err="1">
                  <a:solidFill>
                    <a:schemeClr val="bg1"/>
                  </a:solidFill>
                </a:rPr>
                <a:t>Ravigné</a:t>
              </a:r>
              <a:endParaRPr lang="fr-FR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ZoneTexte 40"/>
          <p:cNvSpPr txBox="1"/>
          <p:nvPr/>
        </p:nvSpPr>
        <p:spPr>
          <a:xfrm>
            <a:off x="241875" y="579861"/>
            <a:ext cx="632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 </a:t>
            </a:r>
            <a:r>
              <a:rPr lang="fr-FR" sz="1600" dirty="0" err="1"/>
              <a:t>community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8 </a:t>
            </a:r>
            <a:r>
              <a:rPr lang="fr-FR" sz="1600" dirty="0" err="1"/>
              <a:t>Tephritidae</a:t>
            </a:r>
            <a:r>
              <a:rPr lang="fr-FR" sz="1600" dirty="0"/>
              <a:t> fruit </a:t>
            </a:r>
            <a:r>
              <a:rPr lang="fr-FR" sz="1600" dirty="0" err="1"/>
              <a:t>flies</a:t>
            </a:r>
            <a:r>
              <a:rPr lang="fr-FR" sz="1600" dirty="0"/>
              <a:t> in </a:t>
            </a:r>
            <a:r>
              <a:rPr lang="fr-FR" sz="1600" dirty="0" err="1"/>
              <a:t>true</a:t>
            </a:r>
            <a:r>
              <a:rPr lang="fr-FR" sz="1600" dirty="0"/>
              <a:t> </a:t>
            </a:r>
            <a:r>
              <a:rPr lang="fr-FR" sz="1600" dirty="0" err="1"/>
              <a:t>sympatry</a:t>
            </a:r>
            <a:r>
              <a:rPr lang="fr-FR" sz="1600" dirty="0"/>
              <a:t> in Réunion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965" y="2296447"/>
            <a:ext cx="4026812" cy="226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00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2548010" y="1207884"/>
            <a:ext cx="979826" cy="906666"/>
            <a:chOff x="2315202" y="1549676"/>
            <a:chExt cx="1053618" cy="954710"/>
          </a:xfrm>
        </p:grpSpPr>
        <p:sp>
          <p:nvSpPr>
            <p:cNvPr id="9" name="ZoneTexte 8"/>
            <p:cNvSpPr txBox="1"/>
            <p:nvPr/>
          </p:nvSpPr>
          <p:spPr>
            <a:xfrm>
              <a:off x="2315202" y="1549676"/>
              <a:ext cx="1053618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quilicii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0" name="Picture 6" descr="http://www.agriculture-biodiversite-oi.org/var/ez_site/storage/images/media/images/biophyto/contexte-et-diagnostic/la-ceratitis-rosa-fait-partie-des-3-mouches-des-fruits-qui-piquent-les-mangues-a-la-reunion/56082-1-fre-FR/La-Ceratitis-Rosa-fait-partie-des-3-mouches-des-fruits-qui-piquent-les-mangues-a-La-Reunion_full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112" y="1786223"/>
              <a:ext cx="1049798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3669602" y="1207885"/>
            <a:ext cx="1025837" cy="906665"/>
            <a:chOff x="3336154" y="1549676"/>
            <a:chExt cx="1103093" cy="954709"/>
          </a:xfrm>
        </p:grpSpPr>
        <p:sp>
          <p:nvSpPr>
            <p:cNvPr id="12" name="ZoneTexte 11"/>
            <p:cNvSpPr txBox="1"/>
            <p:nvPr/>
          </p:nvSpPr>
          <p:spPr>
            <a:xfrm>
              <a:off x="3336154" y="1549676"/>
              <a:ext cx="110309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B. </a:t>
              </a:r>
              <a:r>
                <a:rPr lang="fr-FR" sz="1050" i="1" dirty="0" err="1">
                  <a:latin typeface="Cambria" panose="02040503050406030204" pitchFamily="18" charset="0"/>
                </a:rPr>
                <a:t>zonata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3" name="Picture 8" descr="http://cms.russellipm.org/resources/gallery/bactrocerazonata_188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155" y="1786223"/>
              <a:ext cx="1103091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/>
          <p:cNvGrpSpPr/>
          <p:nvPr/>
        </p:nvGrpSpPr>
        <p:grpSpPr>
          <a:xfrm>
            <a:off x="1559043" y="1207884"/>
            <a:ext cx="847201" cy="906666"/>
            <a:chOff x="1389887" y="1549676"/>
            <a:chExt cx="911004" cy="954710"/>
          </a:xfrm>
        </p:grpSpPr>
        <p:sp>
          <p:nvSpPr>
            <p:cNvPr id="15" name="ZoneTexte 14"/>
            <p:cNvSpPr txBox="1"/>
            <p:nvPr/>
          </p:nvSpPr>
          <p:spPr>
            <a:xfrm>
              <a:off x="1389887" y="1549676"/>
              <a:ext cx="911004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capitata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16" name="Picture 10" descr="http://upload.wikimedia.org/wikipedia/commons/d/da/Tephritidae_Ceratitis_capitata,_male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9887" y="1786223"/>
              <a:ext cx="911004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e 16"/>
          <p:cNvGrpSpPr/>
          <p:nvPr/>
        </p:nvGrpSpPr>
        <p:grpSpPr>
          <a:xfrm>
            <a:off x="6987788" y="1199281"/>
            <a:ext cx="867312" cy="915269"/>
            <a:chOff x="7377985" y="1549676"/>
            <a:chExt cx="932630" cy="963769"/>
          </a:xfrm>
        </p:grpSpPr>
        <p:pic>
          <p:nvPicPr>
            <p:cNvPr id="18" name="Picture 14" descr="Dacus ciliatus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5615" y="1786223"/>
              <a:ext cx="877370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7377985" y="1549676"/>
              <a:ext cx="932630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ciliatus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15359" y="1207884"/>
            <a:ext cx="1001918" cy="906666"/>
            <a:chOff x="261901" y="1549676"/>
            <a:chExt cx="1077373" cy="954710"/>
          </a:xfrm>
        </p:grpSpPr>
        <p:sp>
          <p:nvSpPr>
            <p:cNvPr id="21" name="ZoneTexte 20"/>
            <p:cNvSpPr txBox="1"/>
            <p:nvPr/>
          </p:nvSpPr>
          <p:spPr>
            <a:xfrm>
              <a:off x="288441" y="1549676"/>
              <a:ext cx="1024292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catoirii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22" name="Picture 20" descr="Ceratitis catoirii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1901" y="1786223"/>
              <a:ext cx="1077373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4837205" y="1207885"/>
            <a:ext cx="947561" cy="906665"/>
            <a:chOff x="5329022" y="1549676"/>
            <a:chExt cx="1018923" cy="954709"/>
          </a:xfrm>
        </p:grpSpPr>
        <p:pic>
          <p:nvPicPr>
            <p:cNvPr id="24" name="Picture 12" descr="http://inpn.mnhn.fr/photos-web/photos/download/inpn/9842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535" y="1786223"/>
              <a:ext cx="859880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24"/>
            <p:cNvSpPr txBox="1"/>
            <p:nvPr/>
          </p:nvSpPr>
          <p:spPr>
            <a:xfrm>
              <a:off x="5329022" y="1549676"/>
              <a:ext cx="101892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demmerezi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7996869" y="1199281"/>
            <a:ext cx="954856" cy="915269"/>
            <a:chOff x="8179987" y="1549676"/>
            <a:chExt cx="1026767" cy="963768"/>
          </a:xfrm>
        </p:grpSpPr>
        <p:pic>
          <p:nvPicPr>
            <p:cNvPr id="27" name="Picture 12" descr="http://ephytia.inra.fr/fr/I/7061/Neoceratitis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988" y="1786223"/>
              <a:ext cx="938284" cy="727221"/>
            </a:xfrm>
            <a:prstGeom prst="rect">
              <a:avLst/>
            </a:prstGeom>
            <a:ln w="127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ZoneTexte 27"/>
            <p:cNvSpPr txBox="1"/>
            <p:nvPr/>
          </p:nvSpPr>
          <p:spPr>
            <a:xfrm>
              <a:off x="8179987" y="1549676"/>
              <a:ext cx="102676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N. </a:t>
              </a:r>
              <a:r>
                <a:rPr lang="fr-FR" sz="1050" i="1" dirty="0" err="1">
                  <a:latin typeface="Cambria" panose="02040503050406030204" pitchFamily="18" charset="0"/>
                </a:rPr>
                <a:t>cyanescens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5926532" y="1199281"/>
            <a:ext cx="919490" cy="915269"/>
            <a:chOff x="6288678" y="1549676"/>
            <a:chExt cx="988737" cy="963769"/>
          </a:xfrm>
        </p:grpSpPr>
        <p:pic>
          <p:nvPicPr>
            <p:cNvPr id="30" name="Picture 16" descr="Bactrocera zonata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88678" y="1786223"/>
              <a:ext cx="988737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ZoneTexte 30"/>
            <p:cNvSpPr txBox="1"/>
            <p:nvPr/>
          </p:nvSpPr>
          <p:spPr>
            <a:xfrm>
              <a:off x="6288678" y="1549676"/>
              <a:ext cx="98873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Z. </a:t>
              </a:r>
              <a:r>
                <a:rPr lang="fr-FR" sz="1050" i="1" dirty="0" err="1">
                  <a:latin typeface="Cambria" panose="02040503050406030204" pitchFamily="18" charset="0"/>
                </a:rPr>
                <a:t>cucurbitae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7721816" y="4904973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/>
              <a:t>Photos : Antoine Franck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417135" y="2296448"/>
            <a:ext cx="4330125" cy="2265433"/>
            <a:chOff x="200435" y="2088571"/>
            <a:chExt cx="4371565" cy="2126852"/>
          </a:xfrm>
        </p:grpSpPr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5" y="2088571"/>
              <a:ext cx="4371565" cy="2126852"/>
            </a:xfrm>
            <a:prstGeom prst="rect">
              <a:avLst/>
            </a:prstGeom>
          </p:spPr>
        </p:pic>
        <p:sp>
          <p:nvSpPr>
            <p:cNvPr id="40" name="ZoneTexte 39"/>
            <p:cNvSpPr txBox="1"/>
            <p:nvPr/>
          </p:nvSpPr>
          <p:spPr>
            <a:xfrm>
              <a:off x="3122970" y="3984283"/>
              <a:ext cx="14490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900" dirty="0">
                  <a:solidFill>
                    <a:schemeClr val="bg1"/>
                  </a:solidFill>
                </a:rPr>
                <a:t>© Virginie </a:t>
              </a:r>
              <a:r>
                <a:rPr lang="fr-FR" sz="900" dirty="0" err="1">
                  <a:solidFill>
                    <a:schemeClr val="bg1"/>
                  </a:solidFill>
                </a:rPr>
                <a:t>Ravigné</a:t>
              </a:r>
              <a:endParaRPr lang="fr-FR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965" y="2296447"/>
            <a:ext cx="4026812" cy="226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5280" y="1199281"/>
            <a:ext cx="3268980" cy="1010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7924800" y="1193004"/>
            <a:ext cx="1136566" cy="1010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384932" y="916419"/>
            <a:ext cx="9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</a:rPr>
              <a:t>Ceratitinae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39122" y="1193003"/>
            <a:ext cx="4247578" cy="101051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395813" y="916419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accent3">
                    <a:lumMod val="50000"/>
                  </a:schemeClr>
                </a:solidFill>
              </a:rPr>
              <a:t>Dacinae</a:t>
            </a:r>
            <a:endParaRPr lang="fr-FR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Titre 3">
            <a:extLst>
              <a:ext uri="{FF2B5EF4-FFF2-40B4-BE49-F238E27FC236}">
                <a16:creationId xmlns:a16="http://schemas.microsoft.com/office/drawing/2014/main" id="{4058DA20-D5B8-4A93-96B5-03CB5F6D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7660"/>
          </a:xfrm>
        </p:spPr>
        <p:txBody>
          <a:bodyPr>
            <a:noAutofit/>
          </a:bodyPr>
          <a:lstStyle/>
          <a:p>
            <a:r>
              <a:rPr lang="fr-FR" sz="2400" dirty="0"/>
              <a:t>Fruit </a:t>
            </a:r>
            <a:r>
              <a:rPr lang="fr-FR" sz="2400" dirty="0" err="1"/>
              <a:t>flies</a:t>
            </a:r>
            <a:r>
              <a:rPr lang="fr-FR" sz="2400" dirty="0"/>
              <a:t> in Réunion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3AAA75-5984-4552-BC18-E1D46AF484AF}"/>
              </a:ext>
            </a:extLst>
          </p:cNvPr>
          <p:cNvSpPr txBox="1"/>
          <p:nvPr/>
        </p:nvSpPr>
        <p:spPr>
          <a:xfrm>
            <a:off x="241875" y="579861"/>
            <a:ext cx="6327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 </a:t>
            </a:r>
            <a:r>
              <a:rPr lang="fr-FR" sz="1600" dirty="0" err="1"/>
              <a:t>community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8 </a:t>
            </a:r>
            <a:r>
              <a:rPr lang="fr-FR" sz="1600" dirty="0" err="1"/>
              <a:t>Tephritidae</a:t>
            </a:r>
            <a:r>
              <a:rPr lang="fr-FR" sz="1600" dirty="0"/>
              <a:t> fruit </a:t>
            </a:r>
            <a:r>
              <a:rPr lang="fr-FR" sz="1600" dirty="0" err="1"/>
              <a:t>flies</a:t>
            </a:r>
            <a:r>
              <a:rPr lang="fr-FR" sz="1600" dirty="0"/>
              <a:t> in </a:t>
            </a:r>
            <a:r>
              <a:rPr lang="fr-FR" sz="1600" dirty="0" err="1"/>
              <a:t>true</a:t>
            </a:r>
            <a:r>
              <a:rPr lang="fr-FR" sz="1600" dirty="0"/>
              <a:t> </a:t>
            </a:r>
            <a:r>
              <a:rPr lang="fr-FR" sz="1600" dirty="0" err="1"/>
              <a:t>sympatry</a:t>
            </a:r>
            <a:r>
              <a:rPr lang="fr-FR" sz="1600" dirty="0"/>
              <a:t> in Réunion</a:t>
            </a:r>
          </a:p>
        </p:txBody>
      </p:sp>
    </p:spTree>
    <p:extLst>
      <p:ext uri="{BB962C8B-B14F-4D97-AF65-F5344CB8AC3E}">
        <p14:creationId xmlns:p14="http://schemas.microsoft.com/office/powerpoint/2010/main" val="71329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>
            <a:extLst>
              <a:ext uri="{FF2B5EF4-FFF2-40B4-BE49-F238E27FC236}">
                <a16:creationId xmlns:a16="http://schemas.microsoft.com/office/drawing/2014/main" id="{0794CEBE-F610-410B-BD2C-516B6E6D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580" y="2639935"/>
            <a:ext cx="3190980" cy="218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721816" y="4904973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/>
              <a:t>Photos : Antoine Franck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200435" y="579861"/>
            <a:ext cx="2180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&gt; 100 host plant </a:t>
            </a:r>
            <a:r>
              <a:rPr lang="fr-FR" sz="1600" dirty="0" err="1"/>
              <a:t>species</a:t>
            </a:r>
            <a:endParaRPr lang="fr-FR" sz="1600" dirty="0"/>
          </a:p>
        </p:txBody>
      </p:sp>
      <p:grpSp>
        <p:nvGrpSpPr>
          <p:cNvPr id="41" name="Groupe 40"/>
          <p:cNvGrpSpPr/>
          <p:nvPr/>
        </p:nvGrpSpPr>
        <p:grpSpPr>
          <a:xfrm>
            <a:off x="2548010" y="1207884"/>
            <a:ext cx="979826" cy="906666"/>
            <a:chOff x="2315202" y="1549676"/>
            <a:chExt cx="1053618" cy="954710"/>
          </a:xfrm>
        </p:grpSpPr>
        <p:sp>
          <p:nvSpPr>
            <p:cNvPr id="42" name="ZoneTexte 41"/>
            <p:cNvSpPr txBox="1"/>
            <p:nvPr/>
          </p:nvSpPr>
          <p:spPr>
            <a:xfrm>
              <a:off x="2315202" y="1549676"/>
              <a:ext cx="1053618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quilicii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3" name="Picture 6" descr="http://www.agriculture-biodiversite-oi.org/var/ez_site/storage/images/media/images/biophyto/contexte-et-diagnostic/la-ceratitis-rosa-fait-partie-des-3-mouches-des-fruits-qui-piquent-les-mangues-a-la-reunion/56082-1-fre-FR/La-Ceratitis-Rosa-fait-partie-des-3-mouches-des-fruits-qui-piquent-les-mangues-a-La-Reunion_full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112" y="1786223"/>
              <a:ext cx="1049798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e 43"/>
          <p:cNvGrpSpPr/>
          <p:nvPr/>
        </p:nvGrpSpPr>
        <p:grpSpPr>
          <a:xfrm>
            <a:off x="3669602" y="1207885"/>
            <a:ext cx="1025837" cy="906665"/>
            <a:chOff x="3336154" y="1549676"/>
            <a:chExt cx="1103093" cy="954709"/>
          </a:xfrm>
        </p:grpSpPr>
        <p:sp>
          <p:nvSpPr>
            <p:cNvPr id="45" name="ZoneTexte 44"/>
            <p:cNvSpPr txBox="1"/>
            <p:nvPr/>
          </p:nvSpPr>
          <p:spPr>
            <a:xfrm>
              <a:off x="3336154" y="1549676"/>
              <a:ext cx="110309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B. </a:t>
              </a:r>
              <a:r>
                <a:rPr lang="fr-FR" sz="1050" i="1" dirty="0" err="1">
                  <a:latin typeface="Cambria" panose="02040503050406030204" pitchFamily="18" charset="0"/>
                </a:rPr>
                <a:t>zonata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6" name="Picture 8" descr="http://cms.russellipm.org/resources/gallery/bactrocerazonata_188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155" y="1786223"/>
              <a:ext cx="1103091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e 46"/>
          <p:cNvGrpSpPr/>
          <p:nvPr/>
        </p:nvGrpSpPr>
        <p:grpSpPr>
          <a:xfrm>
            <a:off x="1559043" y="1207884"/>
            <a:ext cx="847201" cy="906666"/>
            <a:chOff x="1389887" y="1549676"/>
            <a:chExt cx="911004" cy="954710"/>
          </a:xfrm>
        </p:grpSpPr>
        <p:sp>
          <p:nvSpPr>
            <p:cNvPr id="48" name="ZoneTexte 47"/>
            <p:cNvSpPr txBox="1"/>
            <p:nvPr/>
          </p:nvSpPr>
          <p:spPr>
            <a:xfrm>
              <a:off x="1389887" y="1549676"/>
              <a:ext cx="911004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capitata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9" name="Picture 10" descr="http://upload.wikimedia.org/wikipedia/commons/d/da/Tephritidae_Ceratitis_capitata,_male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9887" y="1786223"/>
              <a:ext cx="911004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e 49"/>
          <p:cNvGrpSpPr/>
          <p:nvPr/>
        </p:nvGrpSpPr>
        <p:grpSpPr>
          <a:xfrm>
            <a:off x="6987788" y="1199281"/>
            <a:ext cx="867312" cy="915269"/>
            <a:chOff x="7377985" y="1549676"/>
            <a:chExt cx="932630" cy="963769"/>
          </a:xfrm>
        </p:grpSpPr>
        <p:pic>
          <p:nvPicPr>
            <p:cNvPr id="51" name="Picture 14" descr="Dacus ciliatus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5615" y="1786223"/>
              <a:ext cx="877370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7377985" y="1549676"/>
              <a:ext cx="932630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ciliatus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15359" y="1207884"/>
            <a:ext cx="1001918" cy="906666"/>
            <a:chOff x="261901" y="1549676"/>
            <a:chExt cx="1077373" cy="954710"/>
          </a:xfrm>
        </p:grpSpPr>
        <p:sp>
          <p:nvSpPr>
            <p:cNvPr id="54" name="ZoneTexte 53"/>
            <p:cNvSpPr txBox="1"/>
            <p:nvPr/>
          </p:nvSpPr>
          <p:spPr>
            <a:xfrm>
              <a:off x="288441" y="1549676"/>
              <a:ext cx="1024292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catoirii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55" name="Picture 20" descr="Ceratitis catoirii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1901" y="1786223"/>
              <a:ext cx="1077373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e 55"/>
          <p:cNvGrpSpPr/>
          <p:nvPr/>
        </p:nvGrpSpPr>
        <p:grpSpPr>
          <a:xfrm>
            <a:off x="4837205" y="1207885"/>
            <a:ext cx="947561" cy="906665"/>
            <a:chOff x="5329022" y="1549676"/>
            <a:chExt cx="1018923" cy="954709"/>
          </a:xfrm>
        </p:grpSpPr>
        <p:pic>
          <p:nvPicPr>
            <p:cNvPr id="57" name="Picture 12" descr="http://inpn.mnhn.fr/photos-web/photos/download/inpn/98426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535" y="1786223"/>
              <a:ext cx="859880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5329022" y="1549676"/>
              <a:ext cx="101892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demmerezi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7996869" y="1199281"/>
            <a:ext cx="954856" cy="915269"/>
            <a:chOff x="8179987" y="1549676"/>
            <a:chExt cx="1026767" cy="963768"/>
          </a:xfrm>
        </p:grpSpPr>
        <p:pic>
          <p:nvPicPr>
            <p:cNvPr id="60" name="Picture 12" descr="http://ephytia.inra.fr/fr/I/7061/Neoceratitis2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988" y="1786223"/>
              <a:ext cx="938284" cy="727221"/>
            </a:xfrm>
            <a:prstGeom prst="rect">
              <a:avLst/>
            </a:prstGeom>
            <a:ln w="127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8179987" y="1549676"/>
              <a:ext cx="102676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N. </a:t>
              </a:r>
              <a:r>
                <a:rPr lang="fr-FR" sz="1050" i="1" dirty="0" err="1">
                  <a:latin typeface="Cambria" panose="02040503050406030204" pitchFamily="18" charset="0"/>
                </a:rPr>
                <a:t>cyanescens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5926532" y="1199281"/>
            <a:ext cx="919490" cy="915269"/>
            <a:chOff x="6288678" y="1549676"/>
            <a:chExt cx="988737" cy="963769"/>
          </a:xfrm>
        </p:grpSpPr>
        <p:pic>
          <p:nvPicPr>
            <p:cNvPr id="63" name="Picture 16" descr="Bactrocera zonata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88678" y="1786223"/>
              <a:ext cx="988737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6288678" y="1549676"/>
              <a:ext cx="98873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Z. </a:t>
              </a:r>
              <a:r>
                <a:rPr lang="fr-FR" sz="1050" i="1" dirty="0" err="1">
                  <a:latin typeface="Cambria" panose="02040503050406030204" pitchFamily="18" charset="0"/>
                </a:rPr>
                <a:t>cucurbitae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335280" y="1199281"/>
            <a:ext cx="4427220" cy="1010519"/>
          </a:xfrm>
          <a:prstGeom prst="rect">
            <a:avLst/>
          </a:prstGeom>
          <a:noFill/>
          <a:ln w="28575"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837205" y="1193004"/>
            <a:ext cx="3079976" cy="1010519"/>
          </a:xfrm>
          <a:prstGeom prst="rect">
            <a:avLst/>
          </a:prstGeom>
          <a:noFill/>
          <a:ln w="2857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7974010" y="1197287"/>
            <a:ext cx="977716" cy="1010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872109" y="875669"/>
            <a:ext cx="111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A84C"/>
                </a:solidFill>
              </a:rPr>
              <a:t>Generalists</a:t>
            </a:r>
            <a:endParaRPr lang="fr-FR" sz="1600" dirty="0">
              <a:solidFill>
                <a:srgbClr val="00A84C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796694" y="860727"/>
            <a:ext cx="103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F79646"/>
                </a:solidFill>
              </a:rPr>
              <a:t>Specialists</a:t>
            </a:r>
            <a:endParaRPr lang="fr-FR" sz="1600" dirty="0">
              <a:solidFill>
                <a:srgbClr val="F79646"/>
              </a:solidFill>
            </a:endParaRPr>
          </a:p>
        </p:txBody>
      </p:sp>
      <p:sp>
        <p:nvSpPr>
          <p:cNvPr id="32" name="AutoShape 2" descr="Alimentaire Tomate Légumes - Images vectorielles gratuites sur Pixabay"/>
          <p:cNvSpPr>
            <a:spLocks noChangeAspect="1" noChangeArrowheads="1"/>
          </p:cNvSpPr>
          <p:nvPr/>
        </p:nvSpPr>
        <p:spPr bwMode="auto">
          <a:xfrm>
            <a:off x="155575" y="-822325"/>
            <a:ext cx="190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56" y="2227419"/>
            <a:ext cx="376761" cy="34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62868" y="2265995"/>
            <a:ext cx="381953" cy="38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360" y="2296475"/>
            <a:ext cx="349911" cy="35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8271" y="2265995"/>
            <a:ext cx="307126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88" y="2406489"/>
            <a:ext cx="260033" cy="2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17" y="2349563"/>
            <a:ext cx="373883" cy="37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87" y="2231232"/>
            <a:ext cx="436999" cy="2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75" y="2456971"/>
            <a:ext cx="284812" cy="2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43" y="2227419"/>
            <a:ext cx="280653" cy="28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43" y="2249073"/>
            <a:ext cx="446199" cy="3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56" y="2749808"/>
            <a:ext cx="208500" cy="18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8010" y="2544668"/>
            <a:ext cx="381953" cy="38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5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27" y="2843898"/>
            <a:ext cx="258742" cy="25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2643" y="2544668"/>
            <a:ext cx="307126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43" y="2608425"/>
            <a:ext cx="260033" cy="2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itre 3">
            <a:extLst>
              <a:ext uri="{FF2B5EF4-FFF2-40B4-BE49-F238E27FC236}">
                <a16:creationId xmlns:a16="http://schemas.microsoft.com/office/drawing/2014/main" id="{69B915F5-453C-48AF-AA22-961579A8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7660"/>
          </a:xfrm>
        </p:spPr>
        <p:txBody>
          <a:bodyPr>
            <a:noAutofit/>
          </a:bodyPr>
          <a:lstStyle/>
          <a:p>
            <a:r>
              <a:rPr lang="fr-FR" sz="2400" dirty="0"/>
              <a:t>Fruit </a:t>
            </a:r>
            <a:r>
              <a:rPr lang="fr-FR" sz="2400" dirty="0" err="1"/>
              <a:t>flies</a:t>
            </a:r>
            <a:r>
              <a:rPr lang="fr-FR" sz="2400" dirty="0"/>
              <a:t> in Réunion</a:t>
            </a:r>
          </a:p>
        </p:txBody>
      </p:sp>
    </p:spTree>
    <p:extLst>
      <p:ext uri="{BB962C8B-B14F-4D97-AF65-F5344CB8AC3E}">
        <p14:creationId xmlns:p14="http://schemas.microsoft.com/office/powerpoint/2010/main" val="236451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721816" y="4904973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dirty="0"/>
              <a:t>Photos : Antoine Franck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6780775" y="771942"/>
            <a:ext cx="979826" cy="906666"/>
            <a:chOff x="2315202" y="1549676"/>
            <a:chExt cx="1053618" cy="954710"/>
          </a:xfrm>
        </p:grpSpPr>
        <p:sp>
          <p:nvSpPr>
            <p:cNvPr id="42" name="ZoneTexte 41"/>
            <p:cNvSpPr txBox="1"/>
            <p:nvPr/>
          </p:nvSpPr>
          <p:spPr>
            <a:xfrm>
              <a:off x="2315202" y="1549676"/>
              <a:ext cx="1053618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quilicii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3" name="Picture 6" descr="http://www.agriculture-biodiversite-oi.org/var/ez_site/storage/images/media/images/biophyto/contexte-et-diagnostic/la-ceratitis-rosa-fait-partie-des-3-mouches-des-fruits-qui-piquent-les-mangues-a-la-reunion/56082-1-fre-FR/La-Ceratitis-Rosa-fait-partie-des-3-mouches-des-fruits-qui-piquent-les-mangues-a-La-Reunion_full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112" y="1786223"/>
              <a:ext cx="1049798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e 43"/>
          <p:cNvGrpSpPr/>
          <p:nvPr/>
        </p:nvGrpSpPr>
        <p:grpSpPr>
          <a:xfrm>
            <a:off x="7902367" y="771943"/>
            <a:ext cx="1025837" cy="906665"/>
            <a:chOff x="3336154" y="1549676"/>
            <a:chExt cx="1103093" cy="954709"/>
          </a:xfrm>
        </p:grpSpPr>
        <p:sp>
          <p:nvSpPr>
            <p:cNvPr id="45" name="ZoneTexte 44"/>
            <p:cNvSpPr txBox="1"/>
            <p:nvPr/>
          </p:nvSpPr>
          <p:spPr>
            <a:xfrm>
              <a:off x="3336154" y="1549676"/>
              <a:ext cx="110309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B. </a:t>
              </a:r>
              <a:r>
                <a:rPr lang="fr-FR" sz="1050" i="1" dirty="0" err="1">
                  <a:latin typeface="Cambria" panose="02040503050406030204" pitchFamily="18" charset="0"/>
                </a:rPr>
                <a:t>zonata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6" name="Picture 8" descr="http://cms.russellipm.org/resources/gallery/bactrocerazonata_188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155" y="1786223"/>
              <a:ext cx="1103091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e 46"/>
          <p:cNvGrpSpPr/>
          <p:nvPr/>
        </p:nvGrpSpPr>
        <p:grpSpPr>
          <a:xfrm>
            <a:off x="5791808" y="771942"/>
            <a:ext cx="847201" cy="906666"/>
            <a:chOff x="1389887" y="1549676"/>
            <a:chExt cx="911004" cy="954710"/>
          </a:xfrm>
        </p:grpSpPr>
        <p:sp>
          <p:nvSpPr>
            <p:cNvPr id="48" name="ZoneTexte 47"/>
            <p:cNvSpPr txBox="1"/>
            <p:nvPr/>
          </p:nvSpPr>
          <p:spPr>
            <a:xfrm>
              <a:off x="1389887" y="1549676"/>
              <a:ext cx="911004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capitata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49" name="Picture 10" descr="http://upload.wikimedia.org/wikipedia/commons/d/da/Tephritidae_Ceratitis_capitata,_male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9887" y="1786223"/>
              <a:ext cx="911004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e 49"/>
          <p:cNvGrpSpPr/>
          <p:nvPr/>
        </p:nvGrpSpPr>
        <p:grpSpPr>
          <a:xfrm>
            <a:off x="6913083" y="2098140"/>
            <a:ext cx="867312" cy="915269"/>
            <a:chOff x="7377985" y="1549676"/>
            <a:chExt cx="932630" cy="963769"/>
          </a:xfrm>
        </p:grpSpPr>
        <p:pic>
          <p:nvPicPr>
            <p:cNvPr id="51" name="Picture 14" descr="Dacus ciliatus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5615" y="1786223"/>
              <a:ext cx="877370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/>
            <p:cNvSpPr txBox="1"/>
            <p:nvPr/>
          </p:nvSpPr>
          <p:spPr>
            <a:xfrm>
              <a:off x="7377985" y="1549676"/>
              <a:ext cx="932630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ciliatus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4648124" y="771942"/>
            <a:ext cx="1001918" cy="906666"/>
            <a:chOff x="261901" y="1549676"/>
            <a:chExt cx="1077373" cy="954710"/>
          </a:xfrm>
        </p:grpSpPr>
        <p:sp>
          <p:nvSpPr>
            <p:cNvPr id="54" name="ZoneTexte 53"/>
            <p:cNvSpPr txBox="1"/>
            <p:nvPr/>
          </p:nvSpPr>
          <p:spPr>
            <a:xfrm>
              <a:off x="288441" y="1549676"/>
              <a:ext cx="1024292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C. </a:t>
              </a:r>
              <a:r>
                <a:rPr lang="fr-FR" sz="1050" i="1" dirty="0" err="1">
                  <a:latin typeface="Cambria" panose="02040503050406030204" pitchFamily="18" charset="0"/>
                </a:rPr>
                <a:t>catoirii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  <p:pic>
          <p:nvPicPr>
            <p:cNvPr id="55" name="Picture 20" descr="Ceratitis catoirii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1901" y="1786223"/>
              <a:ext cx="1077373" cy="718163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e 55"/>
          <p:cNvGrpSpPr/>
          <p:nvPr/>
        </p:nvGrpSpPr>
        <p:grpSpPr>
          <a:xfrm>
            <a:off x="4762500" y="2106744"/>
            <a:ext cx="947561" cy="906665"/>
            <a:chOff x="5329022" y="1549676"/>
            <a:chExt cx="1018923" cy="954709"/>
          </a:xfrm>
        </p:grpSpPr>
        <p:pic>
          <p:nvPicPr>
            <p:cNvPr id="57" name="Picture 12" descr="http://inpn.mnhn.fr/photos-web/photos/download/inpn/9842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535" y="1786223"/>
              <a:ext cx="859880" cy="71816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/>
            <p:cNvSpPr txBox="1"/>
            <p:nvPr/>
          </p:nvSpPr>
          <p:spPr>
            <a:xfrm>
              <a:off x="5329022" y="1549676"/>
              <a:ext cx="1018923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D. </a:t>
              </a:r>
              <a:r>
                <a:rPr lang="fr-FR" sz="1050" i="1" dirty="0" err="1">
                  <a:latin typeface="Cambria" panose="02040503050406030204" pitchFamily="18" charset="0"/>
                </a:rPr>
                <a:t>demmerezi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7922164" y="2098140"/>
            <a:ext cx="954856" cy="915269"/>
            <a:chOff x="8179987" y="1549676"/>
            <a:chExt cx="1026767" cy="963768"/>
          </a:xfrm>
        </p:grpSpPr>
        <p:pic>
          <p:nvPicPr>
            <p:cNvPr id="60" name="Picture 12" descr="http://ephytia.inra.fr/fr/I/7061/Neoceratitis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9988" y="1786223"/>
              <a:ext cx="938284" cy="727221"/>
            </a:xfrm>
            <a:prstGeom prst="rect">
              <a:avLst/>
            </a:prstGeom>
            <a:ln w="127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ZoneTexte 60"/>
            <p:cNvSpPr txBox="1"/>
            <p:nvPr/>
          </p:nvSpPr>
          <p:spPr>
            <a:xfrm>
              <a:off x="8179987" y="1549676"/>
              <a:ext cx="102676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N. </a:t>
              </a:r>
              <a:r>
                <a:rPr lang="fr-FR" sz="1050" i="1" dirty="0" err="1">
                  <a:latin typeface="Cambria" panose="02040503050406030204" pitchFamily="18" charset="0"/>
                </a:rPr>
                <a:t>cyanescens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5851827" y="2098140"/>
            <a:ext cx="919490" cy="915269"/>
            <a:chOff x="6288678" y="1549676"/>
            <a:chExt cx="988737" cy="963769"/>
          </a:xfrm>
        </p:grpSpPr>
        <p:pic>
          <p:nvPicPr>
            <p:cNvPr id="63" name="Picture 16" descr="Bactrocera zonata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88678" y="1786223"/>
              <a:ext cx="988737" cy="727222"/>
            </a:xfrm>
            <a:prstGeom prst="rect">
              <a:avLst/>
            </a:prstGeom>
            <a:ln w="127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ZoneTexte 63"/>
            <p:cNvSpPr txBox="1"/>
            <p:nvPr/>
          </p:nvSpPr>
          <p:spPr>
            <a:xfrm>
              <a:off x="6288678" y="1549676"/>
              <a:ext cx="988737" cy="26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i="1" dirty="0">
                  <a:latin typeface="Cambria" panose="02040503050406030204" pitchFamily="18" charset="0"/>
                </a:rPr>
                <a:t>Z. </a:t>
              </a:r>
              <a:r>
                <a:rPr lang="fr-FR" sz="1050" i="1" dirty="0" err="1">
                  <a:latin typeface="Cambria" panose="02040503050406030204" pitchFamily="18" charset="0"/>
                </a:rPr>
                <a:t>cucurbitae</a:t>
              </a:r>
              <a:endParaRPr lang="fr-FR" sz="1050" i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568045" y="763339"/>
            <a:ext cx="4427220" cy="1010519"/>
          </a:xfrm>
          <a:prstGeom prst="rect">
            <a:avLst/>
          </a:prstGeom>
          <a:noFill/>
          <a:ln w="28575">
            <a:solidFill>
              <a:srgbClr val="00A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4762500" y="2091863"/>
            <a:ext cx="3079976" cy="1010519"/>
          </a:xfrm>
          <a:prstGeom prst="rect">
            <a:avLst/>
          </a:prstGeom>
          <a:noFill/>
          <a:ln w="2857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7899305" y="2096146"/>
            <a:ext cx="977716" cy="1010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104874" y="439727"/>
            <a:ext cx="111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00A84C"/>
                </a:solidFill>
              </a:rPr>
              <a:t>Generalists</a:t>
            </a:r>
            <a:endParaRPr lang="fr-FR" sz="1600" dirty="0">
              <a:solidFill>
                <a:srgbClr val="00A84C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721989" y="1759586"/>
            <a:ext cx="103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F79646"/>
                </a:solidFill>
              </a:rPr>
              <a:t>Specialists</a:t>
            </a:r>
            <a:endParaRPr lang="fr-FR" sz="1600" dirty="0">
              <a:solidFill>
                <a:srgbClr val="F79646"/>
              </a:solidFill>
            </a:endParaRPr>
          </a:p>
        </p:txBody>
      </p:sp>
      <p:sp>
        <p:nvSpPr>
          <p:cNvPr id="32" name="AutoShape 2" descr="Alimentaire Tomate Légumes - Images vectorielles gratuites sur Pixabay"/>
          <p:cNvSpPr>
            <a:spLocks noChangeAspect="1" noChangeArrowheads="1"/>
          </p:cNvSpPr>
          <p:nvPr/>
        </p:nvSpPr>
        <p:spPr bwMode="auto">
          <a:xfrm>
            <a:off x="155575" y="-822325"/>
            <a:ext cx="190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" name="ZoneTexte 71"/>
          <p:cNvSpPr txBox="1"/>
          <p:nvPr/>
        </p:nvSpPr>
        <p:spPr>
          <a:xfrm>
            <a:off x="4560612" y="3158093"/>
            <a:ext cx="4434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Laboratory</a:t>
            </a:r>
            <a:r>
              <a:rPr lang="fr-FR" sz="1600" dirty="0"/>
              <a:t> </a:t>
            </a:r>
            <a:r>
              <a:rPr lang="fr-FR" sz="1600" dirty="0" err="1"/>
              <a:t>measures</a:t>
            </a:r>
            <a:r>
              <a:rPr lang="fr-FR" sz="1600" dirty="0"/>
              <a:t> of </a:t>
            </a:r>
            <a:r>
              <a:rPr lang="fr-FR" sz="1600" dirty="0" err="1"/>
              <a:t>female</a:t>
            </a:r>
            <a:r>
              <a:rPr lang="fr-FR" sz="1600" dirty="0"/>
              <a:t> </a:t>
            </a:r>
            <a:r>
              <a:rPr lang="fr-FR" sz="1600" dirty="0" err="1"/>
              <a:t>preference</a:t>
            </a:r>
            <a:r>
              <a:rPr lang="fr-FR" sz="1600" dirty="0"/>
              <a:t> and </a:t>
            </a:r>
            <a:r>
              <a:rPr lang="fr-FR" sz="1600" dirty="0" err="1"/>
              <a:t>larval</a:t>
            </a:r>
            <a:r>
              <a:rPr lang="fr-FR" sz="1600" dirty="0"/>
              <a:t> performance (</a:t>
            </a:r>
            <a:r>
              <a:rPr lang="fr-FR" sz="1600" dirty="0" err="1"/>
              <a:t>hatching</a:t>
            </a:r>
            <a:r>
              <a:rPr lang="fr-FR" sz="1600" dirty="0"/>
              <a:t> rate + </a:t>
            </a:r>
            <a:r>
              <a:rPr lang="fr-FR" sz="1600" dirty="0" err="1"/>
              <a:t>development</a:t>
            </a:r>
            <a:r>
              <a:rPr lang="fr-FR" sz="1600" dirty="0"/>
              <a:t> time + </a:t>
            </a:r>
            <a:r>
              <a:rPr lang="fr-FR" sz="1600" dirty="0" err="1"/>
              <a:t>survival</a:t>
            </a:r>
            <a:r>
              <a:rPr lang="fr-FR" sz="1600" dirty="0"/>
              <a:t> rate) on 21 plants hôtes (</a:t>
            </a:r>
            <a:r>
              <a:rPr lang="fr-FR" sz="1600" dirty="0" err="1"/>
              <a:t>Abir</a:t>
            </a:r>
            <a:r>
              <a:rPr lang="fr-FR" sz="1600" dirty="0"/>
              <a:t> </a:t>
            </a:r>
            <a:r>
              <a:rPr lang="fr-FR" sz="1600" dirty="0" err="1"/>
              <a:t>Hafsi</a:t>
            </a:r>
            <a:r>
              <a:rPr lang="fr-FR" sz="1600" dirty="0"/>
              <a:t> &amp; Maud Charlery de la </a:t>
            </a:r>
            <a:r>
              <a:rPr lang="fr-FR" sz="1600" dirty="0" err="1"/>
              <a:t>Masselière</a:t>
            </a:r>
            <a:r>
              <a:rPr lang="fr-F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>
                <a:sym typeface="Wingdings" panose="05000000000000000000" pitchFamily="2" charset="2"/>
              </a:rPr>
              <a:t> </a:t>
            </a:r>
            <a:r>
              <a:rPr lang="fr-FR" sz="1600" b="1" dirty="0">
                <a:sym typeface="Wingdings" panose="05000000000000000000" pitchFamily="2" charset="2"/>
              </a:rPr>
              <a:t>Fundamental</a:t>
            </a:r>
            <a:r>
              <a:rPr lang="fr-FR" sz="1600" dirty="0">
                <a:sym typeface="Wingdings" panose="05000000000000000000" pitchFamily="2" charset="2"/>
              </a:rPr>
              <a:t> host plant range</a:t>
            </a:r>
            <a:endParaRPr lang="fr-FR" sz="1600" b="1" dirty="0"/>
          </a:p>
        </p:txBody>
      </p:sp>
      <p:grpSp>
        <p:nvGrpSpPr>
          <p:cNvPr id="80" name="Groupe 79"/>
          <p:cNvGrpSpPr/>
          <p:nvPr/>
        </p:nvGrpSpPr>
        <p:grpSpPr>
          <a:xfrm>
            <a:off x="297423" y="14126"/>
            <a:ext cx="3096240" cy="5249259"/>
            <a:chOff x="395536" y="182975"/>
            <a:chExt cx="2680870" cy="4791291"/>
          </a:xfrm>
        </p:grpSpPr>
        <p:pic>
          <p:nvPicPr>
            <p:cNvPr id="81" name="image5.png"/>
            <p:cNvPicPr/>
            <p:nvPr/>
          </p:nvPicPr>
          <p:blipFill rotWithShape="1">
            <a:blip r:embed="rId10"/>
            <a:srcRect r="53463"/>
            <a:stretch/>
          </p:blipFill>
          <p:spPr>
            <a:xfrm>
              <a:off x="395536" y="262197"/>
              <a:ext cx="2680870" cy="4712069"/>
            </a:xfrm>
            <a:prstGeom prst="rect">
              <a:avLst/>
            </a:prstGeom>
            <a:ln/>
          </p:spPr>
        </p:pic>
        <p:sp>
          <p:nvSpPr>
            <p:cNvPr id="82" name="Rectangle 81"/>
            <p:cNvSpPr/>
            <p:nvPr/>
          </p:nvSpPr>
          <p:spPr>
            <a:xfrm>
              <a:off x="427311" y="182975"/>
              <a:ext cx="288033" cy="25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2263988" y="3598874"/>
            <a:ext cx="288032" cy="1343573"/>
          </a:xfrm>
          <a:prstGeom prst="rect">
            <a:avLst/>
          </a:prstGeom>
          <a:solidFill>
            <a:srgbClr val="F7964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2753710" y="3602554"/>
            <a:ext cx="579859" cy="1339894"/>
          </a:xfrm>
          <a:prstGeom prst="rect">
            <a:avLst/>
          </a:prstGeom>
          <a:solidFill>
            <a:srgbClr val="00A84C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57200" y="2176716"/>
            <a:ext cx="2876369" cy="948784"/>
            <a:chOff x="395536" y="2176716"/>
            <a:chExt cx="4024937" cy="948784"/>
          </a:xfrm>
        </p:grpSpPr>
        <p:cxnSp>
          <p:nvCxnSpPr>
            <p:cNvPr id="85" name="Connecteur droit 84"/>
            <p:cNvCxnSpPr/>
            <p:nvPr/>
          </p:nvCxnSpPr>
          <p:spPr>
            <a:xfrm>
              <a:off x="395536" y="2176716"/>
              <a:ext cx="40249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400874" y="3125500"/>
              <a:ext cx="40195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Connecteur droit 86"/>
          <p:cNvCxnSpPr>
            <a:cxnSpLocks/>
          </p:cNvCxnSpPr>
          <p:nvPr/>
        </p:nvCxnSpPr>
        <p:spPr>
          <a:xfrm>
            <a:off x="2682269" y="306350"/>
            <a:ext cx="0" cy="329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cxnSpLocks/>
          </p:cNvCxnSpPr>
          <p:nvPr/>
        </p:nvCxnSpPr>
        <p:spPr>
          <a:xfrm>
            <a:off x="2529277" y="306350"/>
            <a:ext cx="0" cy="329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5">
            <a:extLst>
              <a:ext uri="{FF2B5EF4-FFF2-40B4-BE49-F238E27FC236}">
                <a16:creationId xmlns:a16="http://schemas.microsoft.com/office/drawing/2014/main" id="{C3A38A5C-057A-4363-9D11-3F626F2E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12" y="242599"/>
            <a:ext cx="373883" cy="37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3">
            <a:extLst>
              <a:ext uri="{FF2B5EF4-FFF2-40B4-BE49-F238E27FC236}">
                <a16:creationId xmlns:a16="http://schemas.microsoft.com/office/drawing/2014/main" id="{EA718E3B-9D95-4D30-A77E-719B471E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91" y="1866439"/>
            <a:ext cx="436999" cy="2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A7E05252-6B77-4781-A928-D62BDAE1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00" y="1013750"/>
            <a:ext cx="284812" cy="2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163155DB-37FC-4E9C-8C26-0CA32DF3F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30" y="1347482"/>
            <a:ext cx="280653" cy="28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">
            <a:extLst>
              <a:ext uri="{FF2B5EF4-FFF2-40B4-BE49-F238E27FC236}">
                <a16:creationId xmlns:a16="http://schemas.microsoft.com/office/drawing/2014/main" id="{92DBFDBD-B532-4CEC-BA74-581C45EA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401" y="640808"/>
            <a:ext cx="446199" cy="33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">
            <a:extLst>
              <a:ext uri="{FF2B5EF4-FFF2-40B4-BE49-F238E27FC236}">
                <a16:creationId xmlns:a16="http://schemas.microsoft.com/office/drawing/2014/main" id="{E252D4E7-F2B7-48DB-AA4A-21CC4456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87" y="3530130"/>
            <a:ext cx="208500" cy="18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52B562C0-E14B-48F6-90E3-59FBD494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76799" y="3049940"/>
            <a:ext cx="381953" cy="38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5">
            <a:extLst>
              <a:ext uri="{FF2B5EF4-FFF2-40B4-BE49-F238E27FC236}">
                <a16:creationId xmlns:a16="http://schemas.microsoft.com/office/drawing/2014/main" id="{16AC69D8-69EC-412C-8DBC-658A2756E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35" y="2195227"/>
            <a:ext cx="258742" cy="25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>
            <a:extLst>
              <a:ext uri="{FF2B5EF4-FFF2-40B4-BE49-F238E27FC236}">
                <a16:creationId xmlns:a16="http://schemas.microsoft.com/office/drawing/2014/main" id="{BA13681F-C82D-43FC-A41F-A6E35B29C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6849" y="2542469"/>
            <a:ext cx="307126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7">
            <a:extLst>
              <a:ext uri="{FF2B5EF4-FFF2-40B4-BE49-F238E27FC236}">
                <a16:creationId xmlns:a16="http://schemas.microsoft.com/office/drawing/2014/main" id="{CA0EB89A-7227-43EB-B024-B0464E1E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29" y="2512221"/>
            <a:ext cx="260033" cy="26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86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81632"/>
          </a:xfrm>
        </p:spPr>
        <p:txBody>
          <a:bodyPr>
            <a:noAutofit/>
          </a:bodyPr>
          <a:lstStyle/>
          <a:p>
            <a:r>
              <a:rPr lang="fr-FR" sz="2400" dirty="0" err="1"/>
              <a:t>Ecological</a:t>
            </a:r>
            <a:r>
              <a:rPr lang="fr-FR" sz="2400" dirty="0"/>
              <a:t> data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785662" y="4904973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100" dirty="0"/>
              <a:t>AWARE Cirad, Dupuy &amp; Gaetano 2019</a:t>
            </a:r>
          </a:p>
        </p:txBody>
      </p:sp>
      <p:grpSp>
        <p:nvGrpSpPr>
          <p:cNvPr id="7169" name="Groupe 7168"/>
          <p:cNvGrpSpPr/>
          <p:nvPr/>
        </p:nvGrpSpPr>
        <p:grpSpPr>
          <a:xfrm>
            <a:off x="1575290" y="455280"/>
            <a:ext cx="5971579" cy="4348050"/>
            <a:chOff x="510142" y="455280"/>
            <a:chExt cx="5971579" cy="4348050"/>
          </a:xfrm>
        </p:grpSpPr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26" y="801003"/>
              <a:ext cx="5962616" cy="193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309" y="3150546"/>
              <a:ext cx="1861412" cy="163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42" y="3150547"/>
              <a:ext cx="1866192" cy="1652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248" y="3150547"/>
              <a:ext cx="1945991" cy="163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8" name="ZoneTexte 7167"/>
            <p:cNvSpPr txBox="1"/>
            <p:nvPr/>
          </p:nvSpPr>
          <p:spPr>
            <a:xfrm>
              <a:off x="2915746" y="455280"/>
              <a:ext cx="1046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err="1"/>
                <a:t>Elevation</a:t>
              </a:r>
              <a:endParaRPr lang="fr-FR" dirty="0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748946" y="2781214"/>
              <a:ext cx="138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err="1"/>
                <a:t>Temperature</a:t>
              </a:r>
              <a:endParaRPr lang="fr-FR" dirty="0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3001090" y="2795807"/>
              <a:ext cx="876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err="1"/>
                <a:t>Rainfall</a:t>
              </a:r>
              <a:endParaRPr lang="fr-FR" dirty="0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5218873" y="2795807"/>
              <a:ext cx="101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/>
                <a:t>Land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99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0231"/>
          </a:xfrm>
        </p:spPr>
        <p:txBody>
          <a:bodyPr>
            <a:noAutofit/>
          </a:bodyPr>
          <a:lstStyle/>
          <a:p>
            <a:r>
              <a:rPr lang="fr-FR" sz="2400" dirty="0" err="1"/>
              <a:t>Abundances</a:t>
            </a:r>
            <a:endParaRPr lang="fr-FR" sz="24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14126"/>
            <a:ext cx="91440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800" dirty="0">
              <a:latin typeface="+mn-lt"/>
            </a:endParaRPr>
          </a:p>
        </p:txBody>
      </p:sp>
      <p:pic>
        <p:nvPicPr>
          <p:cNvPr id="32" name="image7.png"/>
          <p:cNvPicPr/>
          <p:nvPr/>
        </p:nvPicPr>
        <p:blipFill rotWithShape="1">
          <a:blip r:embed="rId2"/>
          <a:srcRect l="4461" t="4838" r="41566" b="20285"/>
          <a:stretch/>
        </p:blipFill>
        <p:spPr>
          <a:xfrm>
            <a:off x="101599" y="1254559"/>
            <a:ext cx="4110400" cy="3888941"/>
          </a:xfrm>
          <a:prstGeom prst="rect">
            <a:avLst/>
          </a:prstGeom>
          <a:ln/>
        </p:spPr>
      </p:pic>
      <p:sp>
        <p:nvSpPr>
          <p:cNvPr id="2" name="Rectangle 1"/>
          <p:cNvSpPr/>
          <p:nvPr/>
        </p:nvSpPr>
        <p:spPr>
          <a:xfrm>
            <a:off x="4622592" y="378676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600" dirty="0"/>
              <a:t>4918 observations of 8 </a:t>
            </a:r>
            <a:r>
              <a:rPr lang="fr-FR" sz="1600" dirty="0" err="1"/>
              <a:t>fly</a:t>
            </a:r>
            <a:r>
              <a:rPr lang="fr-FR" sz="1600" dirty="0"/>
              <a:t> </a:t>
            </a:r>
            <a:r>
              <a:rPr lang="fr-FR" sz="1600" dirty="0" err="1"/>
              <a:t>species</a:t>
            </a:r>
            <a:endParaRPr lang="fr-FR" sz="1600" dirty="0"/>
          </a:p>
          <a:p>
            <a:pPr algn="ctr"/>
            <a:r>
              <a:rPr lang="fr-FR" sz="1600" dirty="0"/>
              <a:t>soit  &gt; 95 000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flies</a:t>
            </a:r>
            <a:endParaRPr lang="fr-FR" sz="1600" dirty="0"/>
          </a:p>
          <a:p>
            <a:pPr algn="ctr"/>
            <a:r>
              <a:rPr lang="fr-FR" sz="1600" dirty="0"/>
              <a:t>On 21 host plants</a:t>
            </a:r>
          </a:p>
          <a:p>
            <a:pPr algn="ctr"/>
            <a:r>
              <a:rPr lang="fr-FR" sz="1600" dirty="0"/>
              <a:t> = 104 </a:t>
            </a:r>
            <a:r>
              <a:rPr lang="fr-FR" sz="1600" dirty="0" err="1"/>
              <a:t>field</a:t>
            </a:r>
            <a:r>
              <a:rPr lang="fr-FR" sz="1600" dirty="0"/>
              <a:t> sessions on 380 sites</a:t>
            </a:r>
          </a:p>
          <a:p>
            <a:pPr algn="ctr"/>
            <a:r>
              <a:rPr lang="fr-FR" sz="1600" dirty="0" err="1"/>
              <a:t>between</a:t>
            </a:r>
            <a:r>
              <a:rPr lang="fr-FR" sz="1600" dirty="0"/>
              <a:t> 1991 and 2009</a:t>
            </a:r>
          </a:p>
          <a:p>
            <a:pPr algn="ctr"/>
            <a:endParaRPr lang="fr-FR" sz="1600" dirty="0"/>
          </a:p>
        </p:txBody>
      </p:sp>
      <p:sp>
        <p:nvSpPr>
          <p:cNvPr id="66" name="Rectangle 65"/>
          <p:cNvSpPr/>
          <p:nvPr/>
        </p:nvSpPr>
        <p:spPr>
          <a:xfrm>
            <a:off x="4441158" y="1373505"/>
            <a:ext cx="4934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12872 fruit </a:t>
            </a:r>
            <a:r>
              <a:rPr lang="fr-FR" sz="1600" dirty="0" err="1"/>
              <a:t>samples</a:t>
            </a:r>
            <a:endParaRPr lang="fr-FR" sz="1600" dirty="0"/>
          </a:p>
          <a:p>
            <a:pPr algn="ctr"/>
            <a:r>
              <a:rPr lang="fr-FR" sz="1600" dirty="0"/>
              <a:t>(&gt; 40 host plant </a:t>
            </a:r>
            <a:r>
              <a:rPr lang="fr-FR" sz="1600" dirty="0" err="1"/>
              <a:t>species</a:t>
            </a:r>
            <a:r>
              <a:rPr lang="fr-FR" sz="1600" dirty="0"/>
              <a:t>)</a:t>
            </a:r>
          </a:p>
        </p:txBody>
      </p:sp>
      <p:pic>
        <p:nvPicPr>
          <p:cNvPr id="67" name="Picture 12" descr="http://carmel-morlaix.catholique.fr/monastere/images/cueillette_fruit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2027" y="642559"/>
            <a:ext cx="816000" cy="612000"/>
          </a:xfrm>
          <a:prstGeom prst="rect">
            <a:avLst/>
          </a:prstGeom>
          <a:noFill/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68" name="Picture 2" descr="http://ecoport.org/PDB/000003/3073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7617" y="642559"/>
            <a:ext cx="931600" cy="612000"/>
          </a:xfrm>
          <a:prstGeom prst="rect">
            <a:avLst/>
          </a:prstGeom>
          <a:noFill/>
          <a:ln w="127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69" name="Picture 4" descr="https://encrypted-tbn3.gstatic.com/images?q=tbn:ANd9GcQN7T9b1Ecsz2ixVYY8xujfgvRKkldCcBAlCcscL5x6tHGjCYlFwQ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807" y="642559"/>
            <a:ext cx="827628" cy="612000"/>
          </a:xfrm>
          <a:prstGeom prst="rect">
            <a:avLst/>
          </a:prstGeom>
          <a:noFill/>
          <a:ln w="1905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70" name="Picture 6" descr="http://www.aujardin.com/wp-content/uploads/2010/04/tamiser-le-compost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025" y="642559"/>
            <a:ext cx="767397" cy="61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grpSp>
        <p:nvGrpSpPr>
          <p:cNvPr id="3" name="Groupe 2"/>
          <p:cNvGrpSpPr/>
          <p:nvPr/>
        </p:nvGrpSpPr>
        <p:grpSpPr>
          <a:xfrm>
            <a:off x="6713012" y="637913"/>
            <a:ext cx="747144" cy="621292"/>
            <a:chOff x="8184983" y="1686594"/>
            <a:chExt cx="878569" cy="795693"/>
          </a:xfrm>
        </p:grpSpPr>
        <p:pic>
          <p:nvPicPr>
            <p:cNvPr id="71" name="Picture 14" descr="https://encrypted-tbn1.gstatic.com/images?q=tbn:ANd9GcRcaMLqCYss2b6MhBpZp6VLELTISPWX8lGnb9GfgzvSkmlBpExkhQ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983" y="1686594"/>
              <a:ext cx="459966" cy="43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4" descr="https://encrypted-tbn1.gstatic.com/images?q=tbn:ANd9GcRcaMLqCYss2b6MhBpZp6VLELTISPWX8lGnb9GfgzvSkmlBpExkhQ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586" y="1822867"/>
              <a:ext cx="459966" cy="43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4" descr="https://encrypted-tbn1.gstatic.com/images?q=tbn:ANd9GcRcaMLqCYss2b6MhBpZp6VLELTISPWX8lGnb9GfgzvSkmlBpExkhQ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55132" y="2042674"/>
              <a:ext cx="459966" cy="43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ZoneTexte 5"/>
          <p:cNvSpPr txBox="1"/>
          <p:nvPr/>
        </p:nvSpPr>
        <p:spPr>
          <a:xfrm>
            <a:off x="4767927" y="2457023"/>
            <a:ext cx="4281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GPS </a:t>
            </a:r>
            <a:r>
              <a:rPr lang="fr-FR" sz="1600" dirty="0" err="1"/>
              <a:t>coordinates</a:t>
            </a:r>
            <a:r>
              <a:rPr lang="fr-FR" sz="1600" dirty="0"/>
              <a:t> + Host </a:t>
            </a:r>
            <a:r>
              <a:rPr lang="fr-FR" sz="1600" dirty="0" err="1"/>
              <a:t>species</a:t>
            </a:r>
            <a:r>
              <a:rPr lang="fr-FR" sz="1600" dirty="0"/>
              <a:t> </a:t>
            </a:r>
            <a:r>
              <a:rPr lang="fr-FR" sz="1600" dirty="0" err="1"/>
              <a:t>sampled</a:t>
            </a:r>
            <a:r>
              <a:rPr lang="fr-FR" sz="1600" dirty="0"/>
              <a:t> at least 10 times + At least one </a:t>
            </a:r>
            <a:r>
              <a:rPr lang="fr-FR" sz="1600" dirty="0" err="1"/>
              <a:t>fly</a:t>
            </a:r>
            <a:r>
              <a:rPr lang="fr-FR" sz="1600" dirty="0"/>
              <a:t> alive + One of the 21 host plants </a:t>
            </a:r>
            <a:r>
              <a:rPr lang="fr-FR" sz="1600" dirty="0" err="1"/>
              <a:t>studied</a:t>
            </a:r>
            <a:r>
              <a:rPr lang="fr-FR" sz="1600" dirty="0"/>
              <a:t> in the </a:t>
            </a:r>
            <a:r>
              <a:rPr lang="fr-FR" sz="1600" dirty="0" err="1"/>
              <a:t>lab</a:t>
            </a:r>
            <a:endParaRPr lang="fr-FR" sz="1600" dirty="0"/>
          </a:p>
        </p:txBody>
      </p:sp>
      <p:sp>
        <p:nvSpPr>
          <p:cNvPr id="39" name="Flèche vers le bas 38"/>
          <p:cNvSpPr/>
          <p:nvPr/>
        </p:nvSpPr>
        <p:spPr>
          <a:xfrm>
            <a:off x="6836109" y="3366742"/>
            <a:ext cx="144966" cy="341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isocèle 6"/>
          <p:cNvSpPr/>
          <p:nvPr/>
        </p:nvSpPr>
        <p:spPr>
          <a:xfrm rot="5400000">
            <a:off x="3195272" y="866766"/>
            <a:ext cx="165100" cy="163586"/>
          </a:xfrm>
          <a:prstGeom prst="triangl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isocèle 18"/>
          <p:cNvSpPr/>
          <p:nvPr/>
        </p:nvSpPr>
        <p:spPr>
          <a:xfrm rot="5400000">
            <a:off x="4386462" y="866766"/>
            <a:ext cx="165100" cy="163586"/>
          </a:xfrm>
          <a:prstGeom prst="triangl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/>
          <p:cNvSpPr/>
          <p:nvPr/>
        </p:nvSpPr>
        <p:spPr>
          <a:xfrm rot="5400000">
            <a:off x="5473680" y="866766"/>
            <a:ext cx="165100" cy="163586"/>
          </a:xfrm>
          <a:prstGeom prst="triangl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/>
          <p:cNvSpPr/>
          <p:nvPr/>
        </p:nvSpPr>
        <p:spPr>
          <a:xfrm rot="5400000">
            <a:off x="6500667" y="866766"/>
            <a:ext cx="165100" cy="163586"/>
          </a:xfrm>
          <a:prstGeom prst="triangl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/>
          <p:cNvSpPr/>
          <p:nvPr/>
        </p:nvSpPr>
        <p:spPr>
          <a:xfrm>
            <a:off x="6836109" y="2037002"/>
            <a:ext cx="144966" cy="341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9341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999</Words>
  <Application>Microsoft Office PowerPoint</Application>
  <PresentationFormat>Affichage à l'écran (16:9)</PresentationFormat>
  <Paragraphs>162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Alex Brush</vt:lpstr>
      <vt:lpstr>Arial</vt:lpstr>
      <vt:lpstr>Calibri</vt:lpstr>
      <vt:lpstr>Cambria</vt:lpstr>
      <vt:lpstr>Wingdings</vt:lpstr>
      <vt:lpstr>Thème Office</vt:lpstr>
      <vt:lpstr>Mutual benefits of joint species distribution models and laboratory data for the understanding of community dynamics #FruitFliesForEver…</vt:lpstr>
      <vt:lpstr>Community ecology</vt:lpstr>
      <vt:lpstr>Phytophagous insects</vt:lpstr>
      <vt:lpstr>Fruit flies in Réunion</vt:lpstr>
      <vt:lpstr>Fruit flies in Réunion</vt:lpstr>
      <vt:lpstr>Fruit flies in Réunion</vt:lpstr>
      <vt:lpstr>Présentation PowerPoint</vt:lpstr>
      <vt:lpstr>Ecological data</vt:lpstr>
      <vt:lpstr>Abundances</vt:lpstr>
      <vt:lpstr>Modelling joint species distributions with PLNmodels</vt:lpstr>
      <vt:lpstr>Get insights into the relative importance of niche factors vs species interactions for abundances</vt:lpstr>
      <vt:lpstr>1. Are niche factors sufficient to explain abundances? Model selection</vt:lpstr>
      <vt:lpstr>Does the residual matrix contains traces of potential interactions?  </vt:lpstr>
      <vt:lpstr>3. Do fly species distribute as expected from their fundamental niche? </vt:lpstr>
      <vt:lpstr>3. Les mouches se distribuent-elles conformément à leur niche fondamentale ? </vt:lpstr>
      <vt:lpstr>Get insights into the relative importance of niche factors vs species interactions for abundances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Virginie RAVIGNE</dc:creator>
  <cp:lastModifiedBy>Virginie Ravigné</cp:lastModifiedBy>
  <cp:revision>178</cp:revision>
  <dcterms:created xsi:type="dcterms:W3CDTF">2020-10-14T09:00:19Z</dcterms:created>
  <dcterms:modified xsi:type="dcterms:W3CDTF">2022-05-24T08:09:27Z</dcterms:modified>
</cp:coreProperties>
</file>